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72" r:id="rId6"/>
    <p:sldId id="262" r:id="rId7"/>
    <p:sldId id="263" r:id="rId8"/>
    <p:sldId id="264" r:id="rId9"/>
    <p:sldId id="271" r:id="rId10"/>
    <p:sldId id="265" r:id="rId11"/>
    <p:sldId id="275" r:id="rId12"/>
    <p:sldId id="276" r:id="rId13"/>
    <p:sldId id="277" r:id="rId14"/>
    <p:sldId id="267" r:id="rId15"/>
    <p:sldId id="268" r:id="rId16"/>
    <p:sldId id="266" r:id="rId17"/>
    <p:sldId id="273" r:id="rId18"/>
    <p:sldId id="269" r:id="rId19"/>
    <p:sldId id="259" r:id="rId20"/>
    <p:sldId id="260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714"/>
    <a:srgbClr val="03960D"/>
    <a:srgbClr val="00E200"/>
    <a:srgbClr val="00C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2"/>
    <p:restoredTop sz="94703"/>
  </p:normalViewPr>
  <p:slideViewPr>
    <p:cSldViewPr snapToGrid="0">
      <p:cViewPr varScale="1">
        <p:scale>
          <a:sx n="112" d="100"/>
          <a:sy n="112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5D375-B5D4-8A4C-9C3B-62AD9F910EE2}" type="datetimeFigureOut">
              <a:rPr kumimoji="1" lang="ja-JP" altLang="en-US" smtClean="0"/>
              <a:t>2025/10/30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8F733-F2B0-8E43-A0D6-741D90D8358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043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5579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3332E-97F2-D3BD-B673-CA722A7A4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8217C02-6851-43A0-A904-9A3CA1FFC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4F95562-FA1B-8EE8-03A9-F4FBC8E0C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E8913A6-9584-8FD2-55E8-E21B9526D5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999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DE77F-2CF4-DEC5-6936-28E605ADE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8578721-0D44-F371-7F57-7CF51E645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2A21387-51DC-0A94-EB7B-1B796CD78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DAE0D5B-D2F3-4B05-BB63-221B103CF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918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A568F-C80B-245A-2041-ADE1D42C9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4428F4A-758F-3340-BDE5-C40030E98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4CFDE77-0B07-DC0D-3F62-0C60CE4B5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8482B9-D35C-8E04-8232-FCC75DD8A5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2086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1F2F7-99A1-8CA7-57F5-34C3892F6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685D7DF-B405-7375-4F8F-C2F34F4E55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028626B-E775-1480-519D-1D4490E10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具体的な目標としては臨地実務実習用のチャットボット開発です。</a:t>
            </a:r>
            <a:br>
              <a:rPr kumimoji="1" lang="en-US" altLang="ja-JP" dirty="0"/>
            </a:br>
            <a:r>
              <a:rPr kumimoji="1" lang="ja-JP" altLang="en-US"/>
              <a:t>これを作ろうと思った理由としては</a:t>
            </a:r>
            <a:r>
              <a:rPr kumimoji="1" lang="en-US" altLang="ja-JP" dirty="0"/>
              <a:t>...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7CB54FC-5681-C440-2AFA-7BC437F43A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5852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205CD-57C1-7523-39A1-80ED678AF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0A2A14D-06D8-C055-801E-33174C4F2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EFC52E7-B9F4-1641-2CAD-05613E578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具体的な目標としては臨地実務実習用のチャットボット開発です。</a:t>
            </a:r>
            <a:br>
              <a:rPr kumimoji="1" lang="en-US" altLang="ja-JP" dirty="0"/>
            </a:br>
            <a:r>
              <a:rPr kumimoji="1" lang="ja-JP" altLang="en-US"/>
              <a:t>これを作ろうと思った理由としては</a:t>
            </a:r>
            <a:r>
              <a:rPr kumimoji="1" lang="en-US" altLang="ja-JP" dirty="0"/>
              <a:t>...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3297978-C471-93A1-9FD4-4A81F741E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8526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49482-C63B-9483-A597-DA942DA7E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8A9083A-2A2B-7EC9-D345-0ED0DD3A4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E8CFBE4-4633-4A5C-EADE-0239C5199D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2C4EDD0-CE0D-792E-3101-86B85156B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930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F74B-62C6-2853-E02D-7E434802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0325312-3826-7117-0B4C-3D732D52A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37A996D-757E-9047-4F70-7FF505284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BA1E55-F7C8-8DB5-0E2C-F905694B1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591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639A7-4A6B-7A3A-33FD-8D22559C8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7752024-285B-2B5B-3A58-C112BC86B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921DBCA-145C-A824-D924-CF6005F50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8F468B-35E6-3947-8239-A2C6436D0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251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B1D2-9D3F-F990-A7C3-C2E72BD30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00A6F05-948A-0913-1293-AA383915D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478A5ED-EFAD-537F-AD97-EC7E6A3F6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6B0780-06A9-93EB-CE97-83BEAA073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933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DA780-2C13-463D-6AA1-AF84BAADA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79E388C-D987-E54F-4586-4246FB870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0E2AC16-9713-880D-6606-717E3C2111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BC3220-46F9-6A99-C386-FCD770D41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82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4251-6F4C-A1B9-8F5B-22498F8C6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F119600-B0F4-4B3A-C44C-D9EB31240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FEED107-DF2C-236E-9C39-2E4CD8E46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具体的な目標としては臨地実務実習用のチャットボット開発です。</a:t>
            </a:r>
            <a:br>
              <a:rPr kumimoji="1" lang="en-US" altLang="ja-JP" dirty="0"/>
            </a:br>
            <a:r>
              <a:rPr kumimoji="1" lang="ja-JP" altLang="en-US"/>
              <a:t>これを作ろうと思った理由としては</a:t>
            </a:r>
            <a:r>
              <a:rPr kumimoji="1" lang="en-US" altLang="ja-JP" dirty="0"/>
              <a:t>...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CACEBC-03D0-BFBD-704A-3F868F0DC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549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29C87-B1CA-A026-5389-63188A915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3ACE887-B78C-6DFE-733E-C15EE8264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2070438-A692-DB0E-19A7-67D6EB783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BDA422-EF76-C680-0B50-AAFF810D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157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DB6DE-AB9C-3216-AE38-667DFCFDF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69072B0-3E0F-F7D4-143E-B3574CEF7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12B519B-3304-F98E-5D87-DC3ADAC56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78A8C3-EA91-3135-7645-8C5B63050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0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21E7A-74FC-69D9-B6A5-5821A2CF6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B61EDA7-5395-2881-20E4-6E5B130C9A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F7183F8-EDA0-B68C-60CB-C7366AE7E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B84941F-D2E4-1860-44AB-61C345480A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965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E4EDB-A581-31B5-12BA-95DB1C22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97794CC-A927-DD2E-44E4-9A1CEF3C4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A3938CF-3770-95BA-6C02-3632A648E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08ACEAB-A434-681D-181F-E0201A9F8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683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F1231-47B4-F8CD-0A08-6D898E6FD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A7B9E8F-17D7-172D-19D8-7EAEB263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A48C358-18B4-FED8-F2C1-EB0A8ECC4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656B2B-77DC-74DF-5C46-73F0C4601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195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8D5BC-9758-4559-7009-2763114FA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1476CEA-D0E6-31AE-4931-FBE9724FFA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1450261-A482-C845-4869-2EE6BD33A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4E69C00-F28C-8895-0004-57A684C79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8421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11858-DD90-3847-A2BC-CFFEFF441951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11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BF797-8E9E-804C-8BBE-352BCD277442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77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5BFC-BF97-2B4B-943D-4D91D4999D52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9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97705-D913-8242-82DE-B12F6E2B3329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4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E754F-2C65-5746-83BA-A45E6578345C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8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0E20C-F22A-404F-9934-4C9A5D3DCB5B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1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4B6B8-D75B-D94C-8498-1AD61D869CBA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52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8DFDF-7F57-8647-A9C2-DF229C8C606F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19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BA739-63B0-1E41-8F9C-7A4C64F18CF6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86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D618-8E28-0F48-BF29-F877B4AFBA9D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4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55C07-F6D2-8142-8C27-90CE054CC027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39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74AA878-36AD-2047-9989-519FD66FBFC7}" type="datetime1">
              <a:rPr lang="ja-JP" altLang="en-US" smtClean="0"/>
              <a:t>2025/10/30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8" r:id="rId6"/>
    <p:sldLayoutId id="2147483703" r:id="rId7"/>
    <p:sldLayoutId id="2147483704" r:id="rId8"/>
    <p:sldLayoutId id="2147483705" r:id="rId9"/>
    <p:sldLayoutId id="2147483707" r:id="rId10"/>
    <p:sldLayoutId id="214748370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ja_jp/bedrock/latest/userguide/kb-chunking.html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aws.amazon.com/jp/what-is/embeddings-in-machine-learnin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jp/compare/the-difference-between-relational-and-non-relational-databases/" TargetMode="External"/><Relationship Id="rId5" Type="http://schemas.openxmlformats.org/officeDocument/2006/relationships/image" Target="../media/image8.svg"/><Relationship Id="rId10" Type="http://schemas.openxmlformats.org/officeDocument/2006/relationships/hyperlink" Target="https://aws.amazon.com/jp/rds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aws.amazon.com/jp/bedrock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E5473D2-DD46-DFAF-84EC-264D6CE58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A6504BE-0492-A9D7-0B60-30F41BE6AB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2552" y="1613898"/>
            <a:ext cx="4634649" cy="2811737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ICT</a:t>
            </a:r>
            <a:r>
              <a:rPr kumimoji="1" lang="ja-JP" altLang="en-US" sz="4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活用総合実習</a:t>
            </a:r>
            <a:br>
              <a:rPr kumimoji="1" lang="en-US" altLang="ja-JP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ja-JP" altLang="en-US" sz="4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中間発表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09724A5-992F-328C-82D5-8EEA86888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7349" y="4691446"/>
            <a:ext cx="3614857" cy="1319951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sz="2400" dirty="0"/>
              <a:t>20122061 </a:t>
            </a:r>
            <a:r>
              <a:rPr kumimoji="1" lang="ja-JP" altLang="en-US" sz="2400"/>
              <a:t>野村</a:t>
            </a:r>
            <a:r>
              <a:rPr kumimoji="1" lang="en-US" altLang="ja-JP" sz="2400" dirty="0"/>
              <a:t> </a:t>
            </a:r>
            <a:r>
              <a:rPr kumimoji="1" lang="ja-JP" altLang="en-US" sz="2400"/>
              <a:t>空仁</a:t>
            </a:r>
            <a:endParaRPr kumimoji="1" lang="en-US" altLang="ja-JP" sz="2400" dirty="0"/>
          </a:p>
          <a:p>
            <a:pPr algn="l"/>
            <a:r>
              <a:rPr kumimoji="1" lang="en-US" altLang="ja-JP" sz="2400" dirty="0"/>
              <a:t>2025/10/30</a:t>
            </a:r>
            <a:endParaRPr kumimoji="1" lang="ja-JP" alt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98C2FF-2494-69EB-CB6C-3B7516E482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85" r="13136" b="2"/>
          <a:stretch>
            <a:fillRect/>
          </a:stretch>
        </p:blipFill>
        <p:spPr>
          <a:xfrm>
            <a:off x="2" y="10"/>
            <a:ext cx="7367752" cy="6857990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4B7A5CB-6BC6-487B-4422-54AC08D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91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6D0E3-DD70-13FA-B8D7-BF935F74C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6C88C7-E2A9-F9E0-0939-F4B9E188D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046" y="186357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研究のこれまで</a:t>
            </a:r>
            <a:r>
              <a:rPr kumimoji="1" lang="en-US" altLang="ja-JP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Last</a:t>
            </a:r>
            <a:endParaRPr kumimoji="1" lang="ja-JP" altLang="en-US" sz="48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802E628-A07D-759A-32AD-0901A2E5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83149F14-28C7-A7AE-14CB-C793113D8744}"/>
              </a:ext>
            </a:extLst>
          </p:cNvPr>
          <p:cNvSpPr txBox="1"/>
          <p:nvPr/>
        </p:nvSpPr>
        <p:spPr>
          <a:xfrm>
            <a:off x="2277531" y="819301"/>
            <a:ext cx="7650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システム構成図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三角形 158">
            <a:extLst>
              <a:ext uri="{FF2B5EF4-FFF2-40B4-BE49-F238E27FC236}">
                <a16:creationId xmlns:a16="http://schemas.microsoft.com/office/drawing/2014/main" id="{D8A9B693-7577-EBDB-0B95-E9AA4E92FC33}"/>
              </a:ext>
            </a:extLst>
          </p:cNvPr>
          <p:cNvSpPr/>
          <p:nvPr/>
        </p:nvSpPr>
        <p:spPr>
          <a:xfrm rot="5400000">
            <a:off x="2144970" y="204433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4CDF0A67-0C8E-63BE-3685-D92AAC2B5228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872B7B87-DD93-524E-371F-E18ED458B9E9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883B4B6F-FA42-B14F-0DB2-2B89CB4602D5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6" name="図 155">
            <a:extLst>
              <a:ext uri="{FF2B5EF4-FFF2-40B4-BE49-F238E27FC236}">
                <a16:creationId xmlns:a16="http://schemas.microsoft.com/office/drawing/2014/main" id="{0C562B82-0ABA-B27A-1728-E162C2A1FD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779820" y="4560188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pic>
        <p:nvPicPr>
          <p:cNvPr id="13" name="Picture 2" descr="Amazon RDS について教えてください | 株式会社ビヨンド | サーバーのことは全部丸投げ">
            <a:extLst>
              <a:ext uri="{FF2B5EF4-FFF2-40B4-BE49-F238E27FC236}">
                <a16:creationId xmlns:a16="http://schemas.microsoft.com/office/drawing/2014/main" id="{7AF8DF80-79DE-813B-A72A-40AB4FFB2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469" y="2398396"/>
            <a:ext cx="981841" cy="9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4A58418-5802-0EC8-A502-1E3791F1BC17}"/>
              </a:ext>
            </a:extLst>
          </p:cNvPr>
          <p:cNvGrpSpPr/>
          <p:nvPr/>
        </p:nvGrpSpPr>
        <p:grpSpPr>
          <a:xfrm>
            <a:off x="475825" y="1667807"/>
            <a:ext cx="11240345" cy="5091163"/>
            <a:chOff x="479215" y="1382304"/>
            <a:chExt cx="11240345" cy="5091163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C3F17AB2-44E2-0006-AB81-130BC98D779E}"/>
                </a:ext>
              </a:extLst>
            </p:cNvPr>
            <p:cNvSpPr/>
            <p:nvPr/>
          </p:nvSpPr>
          <p:spPr>
            <a:xfrm>
              <a:off x="479215" y="1382304"/>
              <a:ext cx="11240345" cy="5091163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B1AD316-524F-8D56-2DAD-6FA9D59E4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600" y="1424584"/>
              <a:ext cx="8963384" cy="5041903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C607B2E7-9B17-F15B-5A37-458836885177}"/>
                </a:ext>
              </a:extLst>
            </p:cNvPr>
            <p:cNvGrpSpPr/>
            <p:nvPr/>
          </p:nvGrpSpPr>
          <p:grpSpPr>
            <a:xfrm>
              <a:off x="9097996" y="2871210"/>
              <a:ext cx="2621564" cy="2310388"/>
              <a:chOff x="9062296" y="2353053"/>
              <a:chExt cx="2621564" cy="2310388"/>
            </a:xfrm>
          </p:grpSpPr>
          <p:sp>
            <p:nvSpPr>
              <p:cNvPr id="8" name="角丸四角形 7">
                <a:extLst>
                  <a:ext uri="{FF2B5EF4-FFF2-40B4-BE49-F238E27FC236}">
                    <a16:creationId xmlns:a16="http://schemas.microsoft.com/office/drawing/2014/main" id="{C2C9BF2E-A449-574C-02E8-52072A97BCBD}"/>
                  </a:ext>
                </a:extLst>
              </p:cNvPr>
              <p:cNvSpPr/>
              <p:nvPr/>
            </p:nvSpPr>
            <p:spPr>
              <a:xfrm>
                <a:off x="9062296" y="2353053"/>
                <a:ext cx="2520104" cy="23103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53910765-91CB-83AA-9B02-5FF05B4843EE}"/>
                  </a:ext>
                </a:extLst>
              </p:cNvPr>
              <p:cNvSpPr txBox="1"/>
              <p:nvPr/>
            </p:nvSpPr>
            <p:spPr>
              <a:xfrm>
                <a:off x="9474002" y="3303629"/>
                <a:ext cx="19202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/>
                  <a:t>・ベクトル保存</a:t>
                </a:r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516E3EF-F71D-F991-9EA3-B519648C30A3}"/>
                  </a:ext>
                </a:extLst>
              </p:cNvPr>
              <p:cNvSpPr txBox="1"/>
              <p:nvPr/>
            </p:nvSpPr>
            <p:spPr>
              <a:xfrm>
                <a:off x="9409569" y="2970601"/>
                <a:ext cx="19202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b="1" dirty="0"/>
                  <a:t>Aurora and RDS</a:t>
                </a:r>
                <a:endParaRPr kumimoji="1" lang="ja-JP" altLang="en-US" sz="1600" b="1"/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A2EC4E4-EE82-DD08-8809-9BD82DF27ACD}"/>
                  </a:ext>
                </a:extLst>
              </p:cNvPr>
              <p:cNvSpPr txBox="1"/>
              <p:nvPr/>
            </p:nvSpPr>
            <p:spPr>
              <a:xfrm>
                <a:off x="9474002" y="3617805"/>
                <a:ext cx="19202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/>
                  <a:t>・</a:t>
                </a:r>
                <a:r>
                  <a:rPr kumimoji="1" lang="en-US" altLang="ja-JP" sz="1600" dirty="0"/>
                  <a:t> </a:t>
                </a:r>
                <a:r>
                  <a:rPr kumimoji="1" lang="ja-JP" altLang="en-US" sz="1600"/>
                  <a:t>類似度検索</a:t>
                </a: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BD3B4104-B13E-0BA0-E2F1-2FD5495134C0}"/>
                  </a:ext>
                </a:extLst>
              </p:cNvPr>
              <p:cNvSpPr txBox="1"/>
              <p:nvPr/>
            </p:nvSpPr>
            <p:spPr>
              <a:xfrm>
                <a:off x="9069071" y="3969578"/>
                <a:ext cx="26147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/>
                  <a:t>・</a:t>
                </a:r>
                <a:r>
                  <a:rPr kumimoji="1" lang="en-US" altLang="ja-JP" sz="1600" dirty="0"/>
                  <a:t> </a:t>
                </a:r>
                <a:r>
                  <a:rPr lang="ja-JP" altLang="en-US" sz="1600"/>
                  <a:t>適当なチャンクを返す</a:t>
                </a:r>
                <a:endParaRPr kumimoji="1" lang="ja-JP" altLang="en-US" sz="1600"/>
              </a:p>
            </p:txBody>
          </p:sp>
        </p:grpSp>
      </p:grpSp>
      <p:pic>
        <p:nvPicPr>
          <p:cNvPr id="14" name="Picture 2" descr="Amazon RDS について教えてください | 株式会社ビヨンド | サーバーのことは全部丸投げ">
            <a:extLst>
              <a:ext uri="{FF2B5EF4-FFF2-40B4-BE49-F238E27FC236}">
                <a16:creationId xmlns:a16="http://schemas.microsoft.com/office/drawing/2014/main" id="{04AE3C07-D739-A192-2331-205C76A1E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769" y="2646663"/>
            <a:ext cx="981841" cy="9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0677295-CE81-E8D1-1F8D-20B46BAF5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  <p:pic>
        <p:nvPicPr>
          <p:cNvPr id="16" name="グラフィックス 15" descr="右矢印 単色塗りつぶし">
            <a:extLst>
              <a:ext uri="{FF2B5EF4-FFF2-40B4-BE49-F238E27FC236}">
                <a16:creationId xmlns:a16="http://schemas.microsoft.com/office/drawing/2014/main" id="{AB402328-201C-80B3-6CB2-B5FC6BAF7D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74863">
            <a:off x="8427461" y="3373570"/>
            <a:ext cx="914400" cy="914400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91F1BCC-7945-2F29-14AF-E281864E6FC0}"/>
              </a:ext>
            </a:extLst>
          </p:cNvPr>
          <p:cNvSpPr/>
          <p:nvPr/>
        </p:nvSpPr>
        <p:spPr>
          <a:xfrm>
            <a:off x="7017440" y="3731220"/>
            <a:ext cx="835938" cy="944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グラフィックス 18" descr="右矢印 単色塗りつぶし">
            <a:extLst>
              <a:ext uri="{FF2B5EF4-FFF2-40B4-BE49-F238E27FC236}">
                <a16:creationId xmlns:a16="http://schemas.microsoft.com/office/drawing/2014/main" id="{63E117E0-64E0-8306-87E9-492ED04587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847948">
            <a:off x="8502470" y="43805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13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4D95B-A6C3-A631-EB07-57AD20A5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89875A-E35C-6D6C-8FD5-85802FC07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3" y="667009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動作テスト</a:t>
            </a:r>
            <a:r>
              <a:rPr kumimoji="1" lang="en-US" altLang="ja-JP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part 1</a:t>
            </a:r>
            <a:endParaRPr kumimoji="1" lang="ja-JP" altLang="en-US" sz="48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64BE58E-BDD6-36FC-D361-1C77ADD3A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5BAEF468-5ACC-61AD-55D4-409884C407B5}"/>
              </a:ext>
            </a:extLst>
          </p:cNvPr>
          <p:cNvSpPr/>
          <p:nvPr/>
        </p:nvSpPr>
        <p:spPr>
          <a:xfrm rot="5400000">
            <a:off x="984133" y="685085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0E0237D2-0D25-A119-1B72-156803FBDCEC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22154B82-C9FF-8444-445C-79AAB25B14FA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69AF4CBA-3A4B-FF72-B127-5E1B866AFB64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6" name="図 155">
            <a:extLst>
              <a:ext uri="{FF2B5EF4-FFF2-40B4-BE49-F238E27FC236}">
                <a16:creationId xmlns:a16="http://schemas.microsoft.com/office/drawing/2014/main" id="{452364FC-24D7-606A-7853-D28FC12B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779820" y="4560188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4B053F7-1D81-8389-A249-3D7FCBE0B38A}"/>
              </a:ext>
            </a:extLst>
          </p:cNvPr>
          <p:cNvSpPr txBox="1"/>
          <p:nvPr/>
        </p:nvSpPr>
        <p:spPr>
          <a:xfrm>
            <a:off x="7878501" y="2028482"/>
            <a:ext cx="396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　　「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IT</a:t>
            </a:r>
            <a:r>
              <a:rPr kumimoji="1" lang="ja-JP" altLang="en-US" sz="2400" b="1"/>
              <a:t>」と「</a:t>
            </a:r>
            <a:r>
              <a:rPr kumimoji="1" lang="ja-JP" altLang="en-US" sz="2400" b="1">
                <a:solidFill>
                  <a:srgbClr val="FF0000"/>
                </a:solidFill>
              </a:rPr>
              <a:t>教育</a:t>
            </a:r>
            <a:r>
              <a:rPr kumimoji="1" lang="ja-JP" altLang="en-US" sz="2400" b="1"/>
              <a:t>」</a:t>
            </a:r>
            <a:endParaRPr kumimoji="1" lang="en-US" altLang="ja-JP" sz="2400" b="1" dirty="0"/>
          </a:p>
          <a:p>
            <a:r>
              <a:rPr lang="ja-JP" altLang="en-US" sz="2400" b="1"/>
              <a:t>の</a:t>
            </a:r>
            <a:r>
              <a:rPr kumimoji="1" lang="ja-JP" altLang="en-US" sz="2400" b="1"/>
              <a:t>学習におすすめ企業は？</a:t>
            </a:r>
            <a:endParaRPr kumimoji="1" lang="en-US" altLang="ja-JP" sz="2400" b="1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784CFEE8-3443-5739-7315-7A330C9B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  <p:pic>
        <p:nvPicPr>
          <p:cNvPr id="10" name="図 9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5C1BC960-0FC7-7157-D816-1AB5A5A8FE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117" r="1714" b="7682"/>
          <a:stretch>
            <a:fillRect/>
          </a:stretch>
        </p:blipFill>
        <p:spPr>
          <a:xfrm>
            <a:off x="261763" y="2701206"/>
            <a:ext cx="7501850" cy="359097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図 10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D1F99C84-9BBD-1DB4-3BA4-CD1476F646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7147" b="88173"/>
          <a:stretch>
            <a:fillRect/>
          </a:stretch>
        </p:blipFill>
        <p:spPr>
          <a:xfrm>
            <a:off x="292845" y="1596928"/>
            <a:ext cx="7439686" cy="10415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58BFDB7-DD03-8E5C-40E0-B245A379CB4B}"/>
              </a:ext>
            </a:extLst>
          </p:cNvPr>
          <p:cNvGrpSpPr/>
          <p:nvPr/>
        </p:nvGrpSpPr>
        <p:grpSpPr>
          <a:xfrm>
            <a:off x="7961973" y="3273111"/>
            <a:ext cx="3968264" cy="1879730"/>
            <a:chOff x="7878501" y="3046632"/>
            <a:chExt cx="3968264" cy="1879730"/>
          </a:xfrm>
        </p:grpSpPr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ACFD5ED-5FC1-74B1-2DF3-B6D4A6368BB2}"/>
                </a:ext>
              </a:extLst>
            </p:cNvPr>
            <p:cNvSpPr txBox="1"/>
            <p:nvPr/>
          </p:nvSpPr>
          <p:spPr>
            <a:xfrm>
              <a:off x="7878501" y="3046632"/>
              <a:ext cx="3968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・株式会社チアリー</a:t>
              </a:r>
              <a:endParaRPr kumimoji="1" lang="en-US" altLang="ja-JP" sz="2400" dirty="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678831F9-FCD9-4BEC-344C-CE4C5EF6991A}"/>
                </a:ext>
              </a:extLst>
            </p:cNvPr>
            <p:cNvSpPr txBox="1"/>
            <p:nvPr/>
          </p:nvSpPr>
          <p:spPr>
            <a:xfrm>
              <a:off x="7878501" y="3518284"/>
              <a:ext cx="3968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・株式会社ラネクシー</a:t>
              </a:r>
              <a:endParaRPr kumimoji="1" lang="en-US" altLang="ja-JP" sz="2400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2DC5D76-54F4-8033-3466-57A23C7C6468}"/>
                </a:ext>
              </a:extLst>
            </p:cNvPr>
            <p:cNvSpPr txBox="1"/>
            <p:nvPr/>
          </p:nvSpPr>
          <p:spPr>
            <a:xfrm>
              <a:off x="7878501" y="3998038"/>
              <a:ext cx="3968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・株式会社</a:t>
              </a:r>
              <a:r>
                <a:rPr kumimoji="1" lang="en-US" altLang="ja-JP" sz="2400" dirty="0"/>
                <a:t>Dream Advance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FF86A796-E933-2E89-AE84-1877068FD99A}"/>
                </a:ext>
              </a:extLst>
            </p:cNvPr>
            <p:cNvSpPr txBox="1"/>
            <p:nvPr/>
          </p:nvSpPr>
          <p:spPr>
            <a:xfrm>
              <a:off x="7878501" y="4464697"/>
              <a:ext cx="39682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/>
                <a:t>・</a:t>
              </a:r>
              <a:r>
                <a:rPr kumimoji="1" lang="ja-JP" altLang="en-US" sz="2400">
                  <a:solidFill>
                    <a:srgbClr val="FF0000"/>
                  </a:solidFill>
                </a:rPr>
                <a:t>モリパワー株式会社</a:t>
              </a:r>
              <a:endParaRPr kumimoji="1" lang="en-US" altLang="ja-JP" sz="24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グラフィックス 19" descr="電球 単色塗りつぶし">
            <a:extLst>
              <a:ext uri="{FF2B5EF4-FFF2-40B4-BE49-F238E27FC236}">
                <a16:creationId xmlns:a16="http://schemas.microsoft.com/office/drawing/2014/main" id="{0E801BCD-15BA-6D46-B35C-465DE855D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8501" y="14903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90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0F43C-8285-65A9-E960-401E005E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836DCB-C3B4-9078-FC03-ECDBB9A50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3" y="667009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動作テスト</a:t>
            </a:r>
            <a:r>
              <a:rPr kumimoji="1" lang="en-US" altLang="ja-JP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part 2</a:t>
            </a:r>
            <a:endParaRPr kumimoji="1" lang="ja-JP" altLang="en-US" sz="48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E9350066-3EB3-C977-858D-47DB9983E7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76D79B38-22A5-73BD-F67B-EBDE4B6C49AC}"/>
              </a:ext>
            </a:extLst>
          </p:cNvPr>
          <p:cNvSpPr/>
          <p:nvPr/>
        </p:nvSpPr>
        <p:spPr>
          <a:xfrm rot="5400000">
            <a:off x="984133" y="685085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2A81F8A9-13FE-D928-F6BB-5A398576E96F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74796B74-976D-0F69-D6BC-EB6F6138CF35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4F5446D8-C3C5-B309-00D9-2B3655507B9B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6" name="図 155">
            <a:extLst>
              <a:ext uri="{FF2B5EF4-FFF2-40B4-BE49-F238E27FC236}">
                <a16:creationId xmlns:a16="http://schemas.microsoft.com/office/drawing/2014/main" id="{1C1A2C41-EC9C-DD27-B4C6-E40C184B3A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779820" y="4560188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124291-E91C-24F8-7102-8305B35EF535}"/>
              </a:ext>
            </a:extLst>
          </p:cNvPr>
          <p:cNvSpPr txBox="1"/>
          <p:nvPr/>
        </p:nvSpPr>
        <p:spPr>
          <a:xfrm>
            <a:off x="8074481" y="1697024"/>
            <a:ext cx="3968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/>
              <a:t>　　「</a:t>
            </a:r>
            <a:r>
              <a:rPr kumimoji="1" lang="ja-JP" altLang="en-US" sz="2400" b="1">
                <a:solidFill>
                  <a:srgbClr val="FF0000"/>
                </a:solidFill>
              </a:rPr>
              <a:t>モリパワー</a:t>
            </a:r>
            <a:r>
              <a:rPr kumimoji="1" lang="ja-JP" altLang="en-US" sz="2400" b="1"/>
              <a:t>」</a:t>
            </a:r>
            <a:endParaRPr kumimoji="1" lang="en-US" altLang="ja-JP" sz="2400" b="1" dirty="0"/>
          </a:p>
          <a:p>
            <a:r>
              <a:rPr kumimoji="1" lang="ja-JP" altLang="en-US" sz="2400" b="1"/>
              <a:t>について簡単におしえて</a:t>
            </a:r>
            <a:endParaRPr kumimoji="1" lang="en-US" altLang="ja-JP" sz="2400" b="1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F909508B-005E-B9F0-9B50-F3E0FF156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pic>
        <p:nvPicPr>
          <p:cNvPr id="20" name="グラフィックス 19" descr="電球 単色塗りつぶし">
            <a:extLst>
              <a:ext uri="{FF2B5EF4-FFF2-40B4-BE49-F238E27FC236}">
                <a16:creationId xmlns:a16="http://schemas.microsoft.com/office/drawing/2014/main" id="{C2A117C1-FAC0-AB95-C17C-FF599C317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5010" y="1158919"/>
            <a:ext cx="914400" cy="914400"/>
          </a:xfrm>
          <a:prstGeom prst="rect">
            <a:avLst/>
          </a:prstGeom>
        </p:spPr>
      </p:pic>
      <p:pic>
        <p:nvPicPr>
          <p:cNvPr id="5" name="図 4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334EFC2D-FC92-2FB1-B999-72E87DA6B5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84" t="17454" r="2227" b="3686"/>
          <a:stretch>
            <a:fillRect/>
          </a:stretch>
        </p:blipFill>
        <p:spPr>
          <a:xfrm>
            <a:off x="261762" y="2528020"/>
            <a:ext cx="7735407" cy="392498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図 5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823BB9F4-314C-C74D-0820-F3EDE9DD30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669" r="54626" b="90030"/>
          <a:stretch>
            <a:fillRect/>
          </a:stretch>
        </p:blipFill>
        <p:spPr>
          <a:xfrm>
            <a:off x="331914" y="1599242"/>
            <a:ext cx="7422791" cy="8447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6F248FE-CDB0-5C8C-F92F-C268299AAA7D}"/>
              </a:ext>
            </a:extLst>
          </p:cNvPr>
          <p:cNvSpPr txBox="1"/>
          <p:nvPr/>
        </p:nvSpPr>
        <p:spPr>
          <a:xfrm>
            <a:off x="8074481" y="2760320"/>
            <a:ext cx="3968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１、</a:t>
            </a:r>
            <a:r>
              <a:rPr kumimoji="1" lang="en-US" altLang="ja-JP" sz="2400" dirty="0">
                <a:solidFill>
                  <a:srgbClr val="FF0000"/>
                </a:solidFill>
              </a:rPr>
              <a:t>IT</a:t>
            </a:r>
            <a:r>
              <a:rPr kumimoji="1" lang="ja-JP" altLang="en-US" sz="2400">
                <a:solidFill>
                  <a:srgbClr val="FF0000"/>
                </a:solidFill>
              </a:rPr>
              <a:t>事業</a:t>
            </a:r>
            <a:endParaRPr kumimoji="1" lang="en-US" altLang="ja-JP" sz="2400" dirty="0">
              <a:solidFill>
                <a:srgbClr val="FF0000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altLang="ja-JP" sz="2400" dirty="0"/>
              <a:t>IT</a:t>
            </a:r>
            <a:r>
              <a:rPr lang="ja-JP" altLang="en-US" sz="2400"/>
              <a:t>コンサルティング</a:t>
            </a:r>
            <a:endParaRPr lang="en-US" altLang="ja-JP" sz="2400" dirty="0"/>
          </a:p>
          <a:p>
            <a:pPr marL="342900" indent="-342900">
              <a:buFontTx/>
              <a:buChar char="-"/>
            </a:pPr>
            <a:r>
              <a:rPr kumimoji="1" lang="en-US" altLang="ja-JP" sz="2400" dirty="0"/>
              <a:t>Web</a:t>
            </a:r>
            <a:r>
              <a:rPr kumimoji="1" lang="ja-JP" altLang="en-US" sz="2400"/>
              <a:t>システム開発・設計</a:t>
            </a:r>
            <a:endParaRPr kumimoji="1" lang="en-US" altLang="ja-JP" sz="2400" dirty="0"/>
          </a:p>
          <a:p>
            <a:pPr marL="342900" indent="-342900">
              <a:buFontTx/>
              <a:buChar char="-"/>
            </a:pPr>
            <a:r>
              <a:rPr lang="ja-JP" altLang="en-US" sz="2400"/>
              <a:t>スマホアプリ開発・設計</a:t>
            </a:r>
            <a:endParaRPr kumimoji="1" lang="en-US" altLang="ja-JP" sz="2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6EE459F-3307-8A72-5995-6412E7630F17}"/>
              </a:ext>
            </a:extLst>
          </p:cNvPr>
          <p:cNvSpPr txBox="1"/>
          <p:nvPr/>
        </p:nvSpPr>
        <p:spPr>
          <a:xfrm>
            <a:off x="8074481" y="4504131"/>
            <a:ext cx="39682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２</a:t>
            </a:r>
            <a:r>
              <a:rPr kumimoji="1" lang="ja-JP" altLang="en-US" sz="2400"/>
              <a:t>、</a:t>
            </a:r>
            <a:r>
              <a:rPr lang="ja-JP" altLang="en-US" sz="2400">
                <a:solidFill>
                  <a:srgbClr val="FF0000"/>
                </a:solidFill>
              </a:rPr>
              <a:t>教育事業</a:t>
            </a:r>
            <a:endParaRPr lang="en-US" altLang="ja-JP" sz="2400" dirty="0">
              <a:solidFill>
                <a:srgbClr val="FF0000"/>
              </a:solidFill>
            </a:endParaRPr>
          </a:p>
          <a:p>
            <a:r>
              <a:rPr kumimoji="1" lang="en-US" altLang="ja-JP" sz="2400" dirty="0"/>
              <a:t>- </a:t>
            </a:r>
            <a:r>
              <a:rPr lang="en-US" altLang="ja-JP" sz="2400" dirty="0"/>
              <a:t>  </a:t>
            </a:r>
            <a:r>
              <a:rPr kumimoji="1" lang="en-US" altLang="ja-JP" sz="2400" dirty="0"/>
              <a:t>IT</a:t>
            </a:r>
            <a:r>
              <a:rPr kumimoji="1" lang="ja-JP" altLang="en-US" sz="2400"/>
              <a:t>コンサルティング</a:t>
            </a:r>
            <a:endParaRPr kumimoji="1" lang="en-US" altLang="ja-JP" sz="2400" dirty="0"/>
          </a:p>
          <a:p>
            <a:pPr marL="342900" indent="-342900">
              <a:buFontTx/>
              <a:buChar char="-"/>
            </a:pPr>
            <a:r>
              <a:rPr kumimoji="1" lang="ja-JP" altLang="en-US" sz="2400"/>
              <a:t>パソコン教室運営</a:t>
            </a:r>
            <a:endParaRPr kumimoji="1" lang="en-US" altLang="ja-JP" sz="2400" dirty="0"/>
          </a:p>
          <a:p>
            <a:pPr marL="342900" indent="-342900">
              <a:buFontTx/>
              <a:buChar char="-"/>
            </a:pPr>
            <a:r>
              <a:rPr lang="en-US" altLang="ja-JP" sz="2400" dirty="0"/>
              <a:t>E</a:t>
            </a:r>
            <a:r>
              <a:rPr lang="ja-JP" altLang="en-US" sz="2400"/>
              <a:t>ラーニング教材開発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7827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7DB1E-71B2-DAAF-6414-DD0E18E91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BDDA0E-B5C8-8918-BFED-4145FE32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3" y="667009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動作テスト</a:t>
            </a:r>
            <a:r>
              <a:rPr kumimoji="1" lang="en-US" altLang="ja-JP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part 3</a:t>
            </a:r>
            <a:endParaRPr kumimoji="1" lang="ja-JP" altLang="en-US" sz="48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50AEFB1-8C62-5D79-492A-CC12D61A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D9BDF86C-0530-122D-3D42-D7CD96693223}"/>
              </a:ext>
            </a:extLst>
          </p:cNvPr>
          <p:cNvSpPr/>
          <p:nvPr/>
        </p:nvSpPr>
        <p:spPr>
          <a:xfrm rot="5400000">
            <a:off x="984133" y="685085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0112504D-55CE-E5DE-7ED7-113DDD183DEB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00958DAB-E83A-25AE-D25C-9D40787A5B1F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9094065F-8AA2-3E6E-2AFE-18660B3C1DFE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6" name="図 155">
            <a:extLst>
              <a:ext uri="{FF2B5EF4-FFF2-40B4-BE49-F238E27FC236}">
                <a16:creationId xmlns:a16="http://schemas.microsoft.com/office/drawing/2014/main" id="{122DBDAD-F814-F065-57EF-C4795E04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779820" y="4560188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1355D5E-FCAF-E741-BC4C-606CDD10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  <p:pic>
        <p:nvPicPr>
          <p:cNvPr id="10" name="図 9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74C3C96A-6A98-51B7-97C5-70C1734C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8" t="15031" r="2559" b="9134"/>
          <a:stretch>
            <a:fillRect/>
          </a:stretch>
        </p:blipFill>
        <p:spPr>
          <a:xfrm>
            <a:off x="130631" y="2819230"/>
            <a:ext cx="7141680" cy="38721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図 10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6D84AF00-A49B-2462-838F-87CD7F0304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3" t="2085" r="53138" b="91796"/>
          <a:stretch>
            <a:fillRect/>
          </a:stretch>
        </p:blipFill>
        <p:spPr>
          <a:xfrm>
            <a:off x="189291" y="1972118"/>
            <a:ext cx="4883808" cy="4557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図 1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C2542C15-2AE0-089B-D64A-B67640B28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485" y="359674"/>
            <a:ext cx="4481752" cy="63316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9281C7D-4CCA-B89D-946A-AEA99F5ECCAF}"/>
              </a:ext>
            </a:extLst>
          </p:cNvPr>
          <p:cNvSpPr txBox="1"/>
          <p:nvPr/>
        </p:nvSpPr>
        <p:spPr>
          <a:xfrm>
            <a:off x="5073099" y="1888063"/>
            <a:ext cx="2239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生成時間</a:t>
            </a:r>
            <a:endParaRPr kumimoji="1" lang="en-US" altLang="ja-JP" sz="2000" dirty="0"/>
          </a:p>
          <a:p>
            <a:r>
              <a:rPr lang="ja-JP" altLang="en-US" sz="2000"/>
              <a:t>約</a:t>
            </a:r>
            <a:r>
              <a:rPr lang="en-US" altLang="ja-JP" sz="2000" dirty="0"/>
              <a:t>15</a:t>
            </a:r>
            <a:r>
              <a:rPr lang="ja-JP" altLang="en-US" sz="2000"/>
              <a:t>秒</a:t>
            </a:r>
            <a:r>
              <a:rPr lang="en-US" altLang="ja-JP" sz="2000" dirty="0"/>
              <a:t> (14.55)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1674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6A4EF-1A83-FAAA-FFEA-C63BCC54D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D3A9BC88-643E-F231-276C-FCC511F1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471AF5-B3F5-7AB5-8373-ACA00462A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4" y="870926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今後の予定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16FCC74-C0DB-C6E9-00D7-73E84343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01AAE32B-DB1C-5789-3920-986637A6FBB5}"/>
              </a:ext>
            </a:extLst>
          </p:cNvPr>
          <p:cNvSpPr txBox="1"/>
          <p:nvPr/>
        </p:nvSpPr>
        <p:spPr>
          <a:xfrm>
            <a:off x="1693302" y="2855113"/>
            <a:ext cx="8805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API</a:t>
            </a:r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として使えるように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三角形 158">
            <a:extLst>
              <a:ext uri="{FF2B5EF4-FFF2-40B4-BE49-F238E27FC236}">
                <a16:creationId xmlns:a16="http://schemas.microsoft.com/office/drawing/2014/main" id="{F7C4B9DE-7A39-00F2-0ECE-0A45ED53F5D1}"/>
              </a:ext>
            </a:extLst>
          </p:cNvPr>
          <p:cNvSpPr/>
          <p:nvPr/>
        </p:nvSpPr>
        <p:spPr>
          <a:xfrm rot="5400000">
            <a:off x="3627029" y="900128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381D3ABF-A4A9-DED7-D650-0218B205D0B6}"/>
              </a:ext>
            </a:extLst>
          </p:cNvPr>
          <p:cNvSpPr txBox="1"/>
          <p:nvPr/>
        </p:nvSpPr>
        <p:spPr>
          <a:xfrm>
            <a:off x="3200049" y="7339673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研究テーマ</a:t>
            </a: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49CA7B74-1A3B-1D4F-74FC-055F3B19B5E0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F78F0369-FF51-AE84-3C14-0548E35A8BBC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1CA8193F-C7C4-648A-9CE4-EE75CEC15A72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611EA68-367D-7FB5-8D84-28D7686E2626}"/>
              </a:ext>
            </a:extLst>
          </p:cNvPr>
          <p:cNvSpPr txBox="1"/>
          <p:nvPr/>
        </p:nvSpPr>
        <p:spPr>
          <a:xfrm>
            <a:off x="1304738" y="2039505"/>
            <a:ext cx="9582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RAG</a:t>
            </a:r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チャットボットの精度アップ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FE181E0-6498-E90F-4D3A-8912597A62C2}"/>
              </a:ext>
            </a:extLst>
          </p:cNvPr>
          <p:cNvSpPr txBox="1"/>
          <p:nvPr/>
        </p:nvSpPr>
        <p:spPr>
          <a:xfrm>
            <a:off x="2084928" y="4105579"/>
            <a:ext cx="8703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</a:t>
            </a:r>
            <a:r>
              <a:rPr kumimoji="1" lang="en-US" altLang="ja-JP" sz="2400" dirty="0"/>
              <a:t>Amazon Redshift</a:t>
            </a:r>
            <a:r>
              <a:rPr lang="ja-JP" altLang="en-US" sz="2400"/>
              <a:t>を組み込むことで簡単な統計データの出力</a:t>
            </a:r>
            <a:endParaRPr lang="en-US" altLang="ja-JP" sz="2400" dirty="0"/>
          </a:p>
          <a:p>
            <a:r>
              <a:rPr lang="ja-JP" altLang="en-US" sz="2400"/>
              <a:t>・</a:t>
            </a:r>
            <a:r>
              <a:rPr lang="en-US" altLang="ja-JP" sz="2400" dirty="0"/>
              <a:t>PDF</a:t>
            </a:r>
            <a:r>
              <a:rPr lang="ja-JP" altLang="en-US" sz="2400"/>
              <a:t>データを文章データに変換するシステム</a:t>
            </a:r>
            <a:br>
              <a:rPr lang="en-US" altLang="ja-JP" sz="2400" dirty="0"/>
            </a:br>
            <a:r>
              <a:rPr lang="ja-JP" altLang="en-US" sz="2400"/>
              <a:t>・</a:t>
            </a:r>
            <a:r>
              <a:rPr lang="en-US" altLang="ja-JP" sz="2400" dirty="0"/>
              <a:t>API</a:t>
            </a:r>
            <a:r>
              <a:rPr lang="ja-JP" altLang="en-US" sz="2400"/>
              <a:t>で使えるようにして利便性の拡充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79D20D0-CF1B-891E-C8C9-64A3C4CC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78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3EFEE-80F8-7EE9-9AE3-D3088BE67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7CF4E830-81AA-E66D-6BFE-923FE39D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AA9DDC4-8DFA-47C3-B01C-F59CA2A3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4" y="870926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今後の予定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1FCE589F-23D7-CC49-4D37-CEE755D43C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D26294FD-6966-D285-82BD-F0E6B33C2F54}"/>
              </a:ext>
            </a:extLst>
          </p:cNvPr>
          <p:cNvSpPr/>
          <p:nvPr/>
        </p:nvSpPr>
        <p:spPr>
          <a:xfrm rot="5400000">
            <a:off x="3627029" y="900128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FECA92DF-28A1-ADF8-AD97-6EE116F72E99}"/>
              </a:ext>
            </a:extLst>
          </p:cNvPr>
          <p:cNvSpPr txBox="1"/>
          <p:nvPr/>
        </p:nvSpPr>
        <p:spPr>
          <a:xfrm>
            <a:off x="3200049" y="7339673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研究テーマ</a:t>
            </a: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2F1E4BC6-1607-E222-4A7B-F9723C2C0819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4885789A-3908-115B-5622-B2A113B1AE92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EA9C06B2-65A2-BDE7-831A-6C5AF2F7BD5E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498BBA0-848F-52F7-5F0E-B0CB6AEC5982}"/>
              </a:ext>
            </a:extLst>
          </p:cNvPr>
          <p:cNvSpPr txBox="1"/>
          <p:nvPr/>
        </p:nvSpPr>
        <p:spPr>
          <a:xfrm>
            <a:off x="1304737" y="1562990"/>
            <a:ext cx="9582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スケジュール</a:t>
            </a: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6BCA13D8-8C87-5CED-0174-013EEB8DB810}"/>
              </a:ext>
            </a:extLst>
          </p:cNvPr>
          <p:cNvSpPr/>
          <p:nvPr/>
        </p:nvSpPr>
        <p:spPr>
          <a:xfrm>
            <a:off x="975352" y="2464205"/>
            <a:ext cx="10241280" cy="3716930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/>
          </a:p>
        </p:txBody>
      </p:sp>
      <p:sp>
        <p:nvSpPr>
          <p:cNvPr id="9" name="上矢印 8">
            <a:extLst>
              <a:ext uri="{FF2B5EF4-FFF2-40B4-BE49-F238E27FC236}">
                <a16:creationId xmlns:a16="http://schemas.microsoft.com/office/drawing/2014/main" id="{DEC36834-8B60-4B3E-1273-8F86DCF5AA70}"/>
              </a:ext>
            </a:extLst>
          </p:cNvPr>
          <p:cNvSpPr/>
          <p:nvPr/>
        </p:nvSpPr>
        <p:spPr>
          <a:xfrm rot="5400000">
            <a:off x="1580751" y="2273438"/>
            <a:ext cx="928145" cy="1643230"/>
          </a:xfrm>
          <a:prstGeom prst="upArrow">
            <a:avLst>
              <a:gd name="adj1" fmla="val 50000"/>
              <a:gd name="adj2" fmla="val 50629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上矢印 10">
            <a:extLst>
              <a:ext uri="{FF2B5EF4-FFF2-40B4-BE49-F238E27FC236}">
                <a16:creationId xmlns:a16="http://schemas.microsoft.com/office/drawing/2014/main" id="{F833F718-31A3-EA0B-C1E7-E69469BB3A90}"/>
              </a:ext>
            </a:extLst>
          </p:cNvPr>
          <p:cNvSpPr/>
          <p:nvPr/>
        </p:nvSpPr>
        <p:spPr>
          <a:xfrm rot="5400000">
            <a:off x="3591841" y="2273717"/>
            <a:ext cx="928145" cy="1643230"/>
          </a:xfrm>
          <a:prstGeom prst="upArrow">
            <a:avLst>
              <a:gd name="adj1" fmla="val 50000"/>
              <a:gd name="adj2" fmla="val 50629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上矢印 11">
            <a:extLst>
              <a:ext uri="{FF2B5EF4-FFF2-40B4-BE49-F238E27FC236}">
                <a16:creationId xmlns:a16="http://schemas.microsoft.com/office/drawing/2014/main" id="{6FE047D2-3571-29DD-E83E-A3942B11E64A}"/>
              </a:ext>
            </a:extLst>
          </p:cNvPr>
          <p:cNvSpPr/>
          <p:nvPr/>
        </p:nvSpPr>
        <p:spPr>
          <a:xfrm rot="5400000">
            <a:off x="5591147" y="2266837"/>
            <a:ext cx="928145" cy="1643230"/>
          </a:xfrm>
          <a:prstGeom prst="upArrow">
            <a:avLst>
              <a:gd name="adj1" fmla="val 50000"/>
              <a:gd name="adj2" fmla="val 50629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上矢印 12">
            <a:extLst>
              <a:ext uri="{FF2B5EF4-FFF2-40B4-BE49-F238E27FC236}">
                <a16:creationId xmlns:a16="http://schemas.microsoft.com/office/drawing/2014/main" id="{30724662-B2EB-938D-9DAF-220379883736}"/>
              </a:ext>
            </a:extLst>
          </p:cNvPr>
          <p:cNvSpPr/>
          <p:nvPr/>
        </p:nvSpPr>
        <p:spPr>
          <a:xfrm rot="5400000">
            <a:off x="7596345" y="2273438"/>
            <a:ext cx="928145" cy="1643230"/>
          </a:xfrm>
          <a:prstGeom prst="upArrow">
            <a:avLst>
              <a:gd name="adj1" fmla="val 50000"/>
              <a:gd name="adj2" fmla="val 50629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上矢印 13">
            <a:extLst>
              <a:ext uri="{FF2B5EF4-FFF2-40B4-BE49-F238E27FC236}">
                <a16:creationId xmlns:a16="http://schemas.microsoft.com/office/drawing/2014/main" id="{C090EE19-66B3-F865-2470-F1C755F1511B}"/>
              </a:ext>
            </a:extLst>
          </p:cNvPr>
          <p:cNvSpPr/>
          <p:nvPr/>
        </p:nvSpPr>
        <p:spPr>
          <a:xfrm rot="5400000">
            <a:off x="9601559" y="2273438"/>
            <a:ext cx="928145" cy="1643230"/>
          </a:xfrm>
          <a:prstGeom prst="upArrow">
            <a:avLst>
              <a:gd name="adj1" fmla="val 50000"/>
              <a:gd name="adj2" fmla="val 50629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BB5B56C-E7CE-F34F-12EF-42B18EE57459}"/>
              </a:ext>
            </a:extLst>
          </p:cNvPr>
          <p:cNvSpPr txBox="1"/>
          <p:nvPr/>
        </p:nvSpPr>
        <p:spPr>
          <a:xfrm>
            <a:off x="1201225" y="2910387"/>
            <a:ext cx="151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/>
              <a:t>10</a:t>
            </a:r>
            <a:r>
              <a:rPr kumimoji="1" lang="ja-JP" altLang="en-US" b="1"/>
              <a:t>月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E8F83F2-FDB7-CE69-BAAB-A82487BCE658}"/>
              </a:ext>
            </a:extLst>
          </p:cNvPr>
          <p:cNvSpPr txBox="1"/>
          <p:nvPr/>
        </p:nvSpPr>
        <p:spPr>
          <a:xfrm>
            <a:off x="3189191" y="2903786"/>
            <a:ext cx="151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/>
              <a:t>11</a:t>
            </a:r>
            <a:r>
              <a:rPr kumimoji="1" lang="ja-JP" altLang="en-US" b="1"/>
              <a:t>月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0DB10AA-CE46-5819-E201-D0290510F478}"/>
              </a:ext>
            </a:extLst>
          </p:cNvPr>
          <p:cNvSpPr txBox="1"/>
          <p:nvPr/>
        </p:nvSpPr>
        <p:spPr>
          <a:xfrm>
            <a:off x="5239496" y="2903786"/>
            <a:ext cx="151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/>
              <a:t>12</a:t>
            </a:r>
            <a:r>
              <a:rPr kumimoji="1" lang="ja-JP" altLang="en-US" b="1"/>
              <a:t>月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8AC5B9C-9CD7-BD30-6F2D-3132C11B0208}"/>
              </a:ext>
            </a:extLst>
          </p:cNvPr>
          <p:cNvSpPr txBox="1"/>
          <p:nvPr/>
        </p:nvSpPr>
        <p:spPr>
          <a:xfrm>
            <a:off x="7232910" y="2936421"/>
            <a:ext cx="151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b="1" dirty="0"/>
              <a:t>1</a:t>
            </a:r>
            <a:r>
              <a:rPr kumimoji="1" lang="ja-JP" altLang="en-US" b="1"/>
              <a:t>月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2673247-2C99-67F2-ED34-D4DD77E36495}"/>
              </a:ext>
            </a:extLst>
          </p:cNvPr>
          <p:cNvSpPr txBox="1"/>
          <p:nvPr/>
        </p:nvSpPr>
        <p:spPr>
          <a:xfrm>
            <a:off x="9238108" y="2903786"/>
            <a:ext cx="151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dirty="0"/>
              <a:t>2</a:t>
            </a:r>
            <a:r>
              <a:rPr kumimoji="1" lang="ja-JP" altLang="en-US" b="1"/>
              <a:t>月</a:t>
            </a:r>
          </a:p>
        </p:txBody>
      </p:sp>
      <p:sp>
        <p:nvSpPr>
          <p:cNvPr id="21" name="フローチャート: 端子 20">
            <a:extLst>
              <a:ext uri="{FF2B5EF4-FFF2-40B4-BE49-F238E27FC236}">
                <a16:creationId xmlns:a16="http://schemas.microsoft.com/office/drawing/2014/main" id="{C5C1BE34-D729-7866-8700-4AA66EB5090D}"/>
              </a:ext>
            </a:extLst>
          </p:cNvPr>
          <p:cNvSpPr/>
          <p:nvPr/>
        </p:nvSpPr>
        <p:spPr>
          <a:xfrm>
            <a:off x="1201225" y="3737992"/>
            <a:ext cx="1665214" cy="655803"/>
          </a:xfrm>
          <a:prstGeom prst="flowChartTerminato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中間発表</a:t>
            </a:r>
          </a:p>
        </p:txBody>
      </p:sp>
      <p:sp>
        <p:nvSpPr>
          <p:cNvPr id="22" name="フローチャート: 端子 21">
            <a:extLst>
              <a:ext uri="{FF2B5EF4-FFF2-40B4-BE49-F238E27FC236}">
                <a16:creationId xmlns:a16="http://schemas.microsoft.com/office/drawing/2014/main" id="{E02A8C13-DB56-5EA3-F440-3A2E6820642D}"/>
              </a:ext>
            </a:extLst>
          </p:cNvPr>
          <p:cNvSpPr/>
          <p:nvPr/>
        </p:nvSpPr>
        <p:spPr>
          <a:xfrm>
            <a:off x="1201224" y="4505011"/>
            <a:ext cx="1665215" cy="655803"/>
          </a:xfrm>
          <a:prstGeom prst="flowChartTerminato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学会</a:t>
            </a:r>
            <a:r>
              <a:rPr kumimoji="1" lang="ja-JP" altLang="en-US">
                <a:solidFill>
                  <a:schemeClr val="tx1"/>
                </a:solidFill>
              </a:rPr>
              <a:t>発表</a:t>
            </a:r>
          </a:p>
        </p:txBody>
      </p:sp>
      <p:sp>
        <p:nvSpPr>
          <p:cNvPr id="23" name="フローチャート: 端子 22">
            <a:extLst>
              <a:ext uri="{FF2B5EF4-FFF2-40B4-BE49-F238E27FC236}">
                <a16:creationId xmlns:a16="http://schemas.microsoft.com/office/drawing/2014/main" id="{B1948CF3-1531-DB3A-83D6-749ED0D95D25}"/>
              </a:ext>
            </a:extLst>
          </p:cNvPr>
          <p:cNvSpPr/>
          <p:nvPr/>
        </p:nvSpPr>
        <p:spPr>
          <a:xfrm>
            <a:off x="9238108" y="3822083"/>
            <a:ext cx="1665215" cy="655803"/>
          </a:xfrm>
          <a:prstGeom prst="flowChartTerminato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最終発表</a:t>
            </a:r>
          </a:p>
        </p:txBody>
      </p:sp>
      <p:sp>
        <p:nvSpPr>
          <p:cNvPr id="24" name="フローチャート: 端子 23">
            <a:extLst>
              <a:ext uri="{FF2B5EF4-FFF2-40B4-BE49-F238E27FC236}">
                <a16:creationId xmlns:a16="http://schemas.microsoft.com/office/drawing/2014/main" id="{46AE42A9-D36A-6C21-3BD9-76F41357BFAB}"/>
              </a:ext>
            </a:extLst>
          </p:cNvPr>
          <p:cNvSpPr/>
          <p:nvPr/>
        </p:nvSpPr>
        <p:spPr>
          <a:xfrm>
            <a:off x="7216816" y="3773131"/>
            <a:ext cx="1665215" cy="655803"/>
          </a:xfrm>
          <a:prstGeom prst="flowChartTerminato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API</a:t>
            </a:r>
            <a:r>
              <a:rPr lang="ja-JP" altLang="en-US">
                <a:solidFill>
                  <a:schemeClr val="tx1"/>
                </a:solidFill>
              </a:rPr>
              <a:t>化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フローチャート: 端子 25">
            <a:extLst>
              <a:ext uri="{FF2B5EF4-FFF2-40B4-BE49-F238E27FC236}">
                <a16:creationId xmlns:a16="http://schemas.microsoft.com/office/drawing/2014/main" id="{08473256-E77B-3C50-B38C-DAF00B68552C}"/>
              </a:ext>
            </a:extLst>
          </p:cNvPr>
          <p:cNvSpPr/>
          <p:nvPr/>
        </p:nvSpPr>
        <p:spPr>
          <a:xfrm>
            <a:off x="7216815" y="4499152"/>
            <a:ext cx="1665215" cy="655803"/>
          </a:xfrm>
          <a:prstGeom prst="flowChartTerminato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テスト実装</a:t>
            </a:r>
          </a:p>
        </p:txBody>
      </p:sp>
      <p:sp>
        <p:nvSpPr>
          <p:cNvPr id="27" name="フローチャート: 端子 26">
            <a:extLst>
              <a:ext uri="{FF2B5EF4-FFF2-40B4-BE49-F238E27FC236}">
                <a16:creationId xmlns:a16="http://schemas.microsoft.com/office/drawing/2014/main" id="{E6469B36-B9FF-4EEB-439C-78FFBFD610B2}"/>
              </a:ext>
            </a:extLst>
          </p:cNvPr>
          <p:cNvSpPr/>
          <p:nvPr/>
        </p:nvSpPr>
        <p:spPr>
          <a:xfrm>
            <a:off x="3234298" y="3719579"/>
            <a:ext cx="3642537" cy="698978"/>
          </a:xfrm>
          <a:prstGeom prst="flowChartTerminato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学習データの増強・精度向上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フローチャート: 端子 27">
            <a:extLst>
              <a:ext uri="{FF2B5EF4-FFF2-40B4-BE49-F238E27FC236}">
                <a16:creationId xmlns:a16="http://schemas.microsoft.com/office/drawing/2014/main" id="{5AB95526-0B54-8B99-97CD-CFB96B88A6F7}"/>
              </a:ext>
            </a:extLst>
          </p:cNvPr>
          <p:cNvSpPr/>
          <p:nvPr/>
        </p:nvSpPr>
        <p:spPr>
          <a:xfrm>
            <a:off x="3234298" y="4477886"/>
            <a:ext cx="3642537" cy="705858"/>
          </a:xfrm>
          <a:prstGeom prst="flowChartTerminato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Amazon Redshift </a:t>
            </a:r>
            <a:r>
              <a:rPr kumimoji="1" lang="ja-JP" altLang="en-US">
                <a:solidFill>
                  <a:schemeClr val="tx1"/>
                </a:solidFill>
              </a:rPr>
              <a:t>組み込み</a:t>
            </a:r>
          </a:p>
        </p:txBody>
      </p:sp>
      <p:sp>
        <p:nvSpPr>
          <p:cNvPr id="29" name="フローチャート: 端子 28">
            <a:extLst>
              <a:ext uri="{FF2B5EF4-FFF2-40B4-BE49-F238E27FC236}">
                <a16:creationId xmlns:a16="http://schemas.microsoft.com/office/drawing/2014/main" id="{F6391F0A-F032-F143-7FF7-32B548B9633C}"/>
              </a:ext>
            </a:extLst>
          </p:cNvPr>
          <p:cNvSpPr/>
          <p:nvPr/>
        </p:nvSpPr>
        <p:spPr>
          <a:xfrm>
            <a:off x="3234298" y="5249399"/>
            <a:ext cx="3642537" cy="705858"/>
          </a:xfrm>
          <a:prstGeom prst="flowChartTerminator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PDF</a:t>
            </a:r>
            <a:r>
              <a:rPr kumimoji="1" lang="ja-JP" altLang="en-US">
                <a:solidFill>
                  <a:schemeClr val="tx1"/>
                </a:solidFill>
              </a:rPr>
              <a:t>を文章データに変換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EFBBABE-F0AB-FCBD-EF25-F47D59B6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9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6448C-15EF-76B4-53FB-FD2F0262D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D7AB16-65B4-9202-1AC8-276900AF0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3" y="667009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学会参加について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C94224E-467B-2389-02C9-2CCD2900C6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FDC3CADB-8517-BEE4-209C-5F20BFD46581}"/>
              </a:ext>
            </a:extLst>
          </p:cNvPr>
          <p:cNvSpPr/>
          <p:nvPr/>
        </p:nvSpPr>
        <p:spPr>
          <a:xfrm rot="5400000">
            <a:off x="872342" y="685085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19749475-62B6-F53D-5DD3-913DA0BACC56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2CBD8BBD-084D-536D-23DC-7E7E944D6EAF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B6970104-3A37-8768-7A3A-4F2BAD59E0A0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6" name="図 155">
            <a:extLst>
              <a:ext uri="{FF2B5EF4-FFF2-40B4-BE49-F238E27FC236}">
                <a16:creationId xmlns:a16="http://schemas.microsoft.com/office/drawing/2014/main" id="{B4640220-7849-FAB8-4CB5-EA235F02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779820" y="4560188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DE18DCEC-A785-37DA-66FF-4EE66D0C0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A54268E-5FB5-D183-4AB4-90D3F1A9432A}"/>
              </a:ext>
            </a:extLst>
          </p:cNvPr>
          <p:cNvSpPr txBox="1"/>
          <p:nvPr/>
        </p:nvSpPr>
        <p:spPr>
          <a:xfrm>
            <a:off x="3078800" y="3618903"/>
            <a:ext cx="60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日時：</a:t>
            </a:r>
            <a:r>
              <a:rPr lang="en-US" altLang="ja-JP" sz="2400" dirty="0"/>
              <a:t>2025</a:t>
            </a:r>
            <a:r>
              <a:rPr lang="ja-JP" altLang="en-US" sz="2400"/>
              <a:t>年</a:t>
            </a:r>
            <a:r>
              <a:rPr lang="en-US" altLang="ja-JP" sz="2400" dirty="0"/>
              <a:t> 10</a:t>
            </a:r>
            <a:r>
              <a:rPr lang="ja-JP" altLang="en-US" sz="2400"/>
              <a:t>月</a:t>
            </a:r>
            <a:r>
              <a:rPr lang="en-US" altLang="ja-JP" sz="2400" dirty="0"/>
              <a:t>25</a:t>
            </a:r>
            <a:r>
              <a:rPr lang="ja-JP" altLang="en-US" sz="2400"/>
              <a:t>日</a:t>
            </a:r>
            <a:r>
              <a:rPr lang="en-US" altLang="ja-JP" sz="2400" dirty="0"/>
              <a:t> (</a:t>
            </a:r>
            <a:r>
              <a:rPr lang="ja-JP" altLang="en-US" sz="2400"/>
              <a:t>土</a:t>
            </a:r>
            <a:r>
              <a:rPr lang="en-US" altLang="ja-JP" sz="2400" dirty="0"/>
              <a:t>) 13:00~13:20</a:t>
            </a:r>
            <a:endParaRPr kumimoji="1" lang="ja-JP" altLang="en-US" sz="240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5382D7C-6E20-9ECE-DB14-233D07C4BEC1}"/>
              </a:ext>
            </a:extLst>
          </p:cNvPr>
          <p:cNvSpPr txBox="1"/>
          <p:nvPr/>
        </p:nvSpPr>
        <p:spPr>
          <a:xfrm>
            <a:off x="1172911" y="1972429"/>
            <a:ext cx="9846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一般社団法人経営情報学会</a:t>
            </a:r>
            <a:r>
              <a:rPr kumimoji="1" lang="en-US" altLang="ja-JP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2025</a:t>
            </a:r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年</a:t>
            </a:r>
            <a:endParaRPr kumimoji="1" lang="en-US" altLang="ja-JP" sz="48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全国研究発表大会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A6C42FC8-2F50-835A-4BCC-38EB09FDE846}"/>
              </a:ext>
            </a:extLst>
          </p:cNvPr>
          <p:cNvSpPr txBox="1"/>
          <p:nvPr/>
        </p:nvSpPr>
        <p:spPr>
          <a:xfrm>
            <a:off x="3078800" y="4207421"/>
            <a:ext cx="5550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場所：北海学園大学 豊平キャンパス</a:t>
            </a:r>
            <a:endParaRPr kumimoji="1" lang="ja-JP" altLang="en-US" sz="32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51DC2DD7-7B2A-EB84-A8E5-05894346E227}"/>
              </a:ext>
            </a:extLst>
          </p:cNvPr>
          <p:cNvSpPr txBox="1"/>
          <p:nvPr/>
        </p:nvSpPr>
        <p:spPr>
          <a:xfrm>
            <a:off x="3078800" y="4795939"/>
            <a:ext cx="5550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発表：スライド発表</a:t>
            </a:r>
            <a:endParaRPr kumimoji="1" lang="ja-JP" altLang="en-US" sz="32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C65809D-82AC-2C7C-08E9-892013971FCA}"/>
              </a:ext>
            </a:extLst>
          </p:cNvPr>
          <p:cNvSpPr txBox="1"/>
          <p:nvPr/>
        </p:nvSpPr>
        <p:spPr>
          <a:xfrm>
            <a:off x="3078798" y="5384457"/>
            <a:ext cx="77440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論文：</a:t>
            </a:r>
            <a:r>
              <a:rPr lang="en" altLang="ja-JP" dirty="0"/>
              <a:t>RAG </a:t>
            </a:r>
            <a:r>
              <a:rPr lang="ja-JP" altLang="en-US"/>
              <a:t>と </a:t>
            </a:r>
            <a:r>
              <a:rPr lang="en" altLang="ja-JP" dirty="0"/>
              <a:t>AWS S3 </a:t>
            </a:r>
            <a:r>
              <a:rPr lang="ja-JP" altLang="en-US"/>
              <a:t>を⽤いたコンテキスト</a:t>
            </a:r>
            <a:r>
              <a:rPr lang="en" altLang="ja-JP" dirty="0"/>
              <a:t>AI </a:t>
            </a:r>
            <a:r>
              <a:rPr lang="ja-JP" altLang="en-US"/>
              <a:t>ガイダンスシステム</a:t>
            </a:r>
          </a:p>
          <a:p>
            <a:r>
              <a:rPr lang="ja-JP" altLang="en-US" sz="2400"/>
              <a:t>　　　</a:t>
            </a:r>
            <a:endParaRPr kumimoji="1" lang="ja-JP" altLang="en-US" sz="320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D1F56DA-D085-C752-085F-4586FA21DB25}"/>
              </a:ext>
            </a:extLst>
          </p:cNvPr>
          <p:cNvSpPr txBox="1"/>
          <p:nvPr/>
        </p:nvSpPr>
        <p:spPr>
          <a:xfrm>
            <a:off x="3980707" y="5922936"/>
            <a:ext cx="6619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Word 4</a:t>
            </a:r>
            <a:r>
              <a:rPr kumimoji="1" lang="ja-JP" altLang="en-US" sz="2000"/>
              <a:t>枚程度</a:t>
            </a:r>
            <a:r>
              <a:rPr lang="ja-JP" altLang="en-US" sz="2000"/>
              <a:t>、約</a:t>
            </a:r>
            <a:r>
              <a:rPr lang="en-US" altLang="ja-JP" sz="2000" dirty="0"/>
              <a:t>3700</a:t>
            </a:r>
            <a:r>
              <a:rPr lang="ja-JP" altLang="en-US" sz="2000"/>
              <a:t>文字</a:t>
            </a:r>
            <a:endParaRPr kumimoji="1" lang="ja-JP" altLang="en-US" sz="2000"/>
          </a:p>
        </p:txBody>
      </p:sp>
    </p:spTree>
    <p:extLst>
      <p:ext uri="{BB962C8B-B14F-4D97-AF65-F5344CB8AC3E}">
        <p14:creationId xmlns:p14="http://schemas.microsoft.com/office/powerpoint/2010/main" val="166250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7EF87-22E4-1C61-1C00-28A130A3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373EC3BC-8987-474E-DDA6-3B0AA862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CBD39EB-4272-DD63-7D21-6D00A059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070" y="692405"/>
            <a:ext cx="8227860" cy="997773"/>
          </a:xfrm>
        </p:spPr>
        <p:txBody>
          <a:bodyPr>
            <a:normAutofit/>
          </a:bodyPr>
          <a:lstStyle/>
          <a:p>
            <a:r>
              <a:rPr kumimoji="1" lang="ja-JP" altLang="en-US" sz="4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参考文献一覧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AAB0920-BEBA-0F2C-E0A3-5E3980F4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1D1FBE9B-0AFB-E23A-A460-6D06221133ED}"/>
              </a:ext>
            </a:extLst>
          </p:cNvPr>
          <p:cNvSpPr/>
          <p:nvPr/>
        </p:nvSpPr>
        <p:spPr>
          <a:xfrm rot="5400000">
            <a:off x="1252645" y="7267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F22C59D1-A599-19A1-EAA6-51E5CDECF29C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F6758F13-EAB0-9B09-5985-6E8A982F3C9B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グラフィックス 11" descr="思案中の吹き出し 枠線">
            <a:extLst>
              <a:ext uri="{FF2B5EF4-FFF2-40B4-BE49-F238E27FC236}">
                <a16:creationId xmlns:a16="http://schemas.microsoft.com/office/drawing/2014/main" id="{CAAE8048-D7B5-C6C8-3BED-78F55BFBD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5623" t="57850" r="54849" b="-21382"/>
          <a:stretch>
            <a:fillRect/>
          </a:stretch>
        </p:blipFill>
        <p:spPr>
          <a:xfrm>
            <a:off x="7129529" y="976000"/>
            <a:ext cx="1200937" cy="1078053"/>
          </a:xfrm>
          <a:custGeom>
            <a:avLst/>
            <a:gdLst>
              <a:gd name="connsiteX0" fmla="*/ 434782 w 1200937"/>
              <a:gd name="connsiteY0" fmla="*/ 0 h 1078053"/>
              <a:gd name="connsiteX1" fmla="*/ 434782 w 1200937"/>
              <a:gd name="connsiteY1" fmla="*/ 715229 h 1078053"/>
              <a:gd name="connsiteX2" fmla="*/ 1200937 w 1200937"/>
              <a:gd name="connsiteY2" fmla="*/ 715229 h 1078053"/>
              <a:gd name="connsiteX3" fmla="*/ 1192211 w 1200937"/>
              <a:gd name="connsiteY3" fmla="*/ 740284 h 1078053"/>
              <a:gd name="connsiteX4" fmla="*/ 620486 w 1200937"/>
              <a:gd name="connsiteY4" fmla="*/ 1078053 h 1078053"/>
              <a:gd name="connsiteX5" fmla="*/ 0 w 1200937"/>
              <a:gd name="connsiteY5" fmla="*/ 525018 h 1078053"/>
              <a:gd name="connsiteX6" fmla="*/ 378965 w 1200937"/>
              <a:gd name="connsiteY6" fmla="*/ 15443 h 1078053"/>
              <a:gd name="connsiteX7" fmla="*/ 434782 w 1200937"/>
              <a:gd name="connsiteY7" fmla="*/ 0 h 107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937" h="1078053">
                <a:moveTo>
                  <a:pt x="434782" y="0"/>
                </a:moveTo>
                <a:lnTo>
                  <a:pt x="434782" y="715229"/>
                </a:lnTo>
                <a:lnTo>
                  <a:pt x="1200937" y="715229"/>
                </a:lnTo>
                <a:lnTo>
                  <a:pt x="1192211" y="740284"/>
                </a:lnTo>
                <a:cubicBezTo>
                  <a:pt x="1098016" y="938777"/>
                  <a:pt x="877500" y="1078053"/>
                  <a:pt x="620486" y="1078053"/>
                </a:cubicBezTo>
                <a:cubicBezTo>
                  <a:pt x="277801" y="1078053"/>
                  <a:pt x="0" y="830451"/>
                  <a:pt x="0" y="525018"/>
                </a:cubicBezTo>
                <a:cubicBezTo>
                  <a:pt x="0" y="295943"/>
                  <a:pt x="156263" y="99399"/>
                  <a:pt x="378965" y="15443"/>
                </a:cubicBezTo>
                <a:lnTo>
                  <a:pt x="434782" y="0"/>
                </a:lnTo>
                <a:close/>
              </a:path>
            </a:pathLst>
          </a:cu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6952F65-929A-95E5-66BB-7958C02C786F}"/>
              </a:ext>
            </a:extLst>
          </p:cNvPr>
          <p:cNvSpPr txBox="1"/>
          <p:nvPr/>
        </p:nvSpPr>
        <p:spPr>
          <a:xfrm>
            <a:off x="2097093" y="2344330"/>
            <a:ext cx="103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hlinkClick r:id="rId6"/>
              </a:rPr>
              <a:t>https://aws.amazon.com/jp/compare/the-difference-between-relational-and-non-relational-databases/</a:t>
            </a:r>
            <a:endParaRPr lang="en" altLang="ja-JP" sz="1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EB6DA4-D1F9-A0E4-2D95-59CADEBA95C9}"/>
              </a:ext>
            </a:extLst>
          </p:cNvPr>
          <p:cNvSpPr txBox="1"/>
          <p:nvPr/>
        </p:nvSpPr>
        <p:spPr>
          <a:xfrm>
            <a:off x="2097093" y="1797879"/>
            <a:ext cx="1043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リレーショナルデータベースと非リレーショナルデータベースの違いとは</a:t>
            </a:r>
            <a:r>
              <a:rPr lang="en-US" altLang="ja-JP" dirty="0"/>
              <a:t>? </a:t>
            </a:r>
          </a:p>
          <a:p>
            <a:r>
              <a:rPr lang="en-US" altLang="ja-JP" dirty="0"/>
              <a:t>/ AWS</a:t>
            </a:r>
            <a:r>
              <a:rPr lang="ja-JP" altLang="en-US"/>
              <a:t>公式ウェブサイト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918241-B002-66C9-54DB-CA1BED949039}"/>
              </a:ext>
            </a:extLst>
          </p:cNvPr>
          <p:cNvSpPr txBox="1"/>
          <p:nvPr/>
        </p:nvSpPr>
        <p:spPr>
          <a:xfrm>
            <a:off x="2097093" y="2805995"/>
            <a:ext cx="104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dirty="0"/>
              <a:t>Amazon Bedrock </a:t>
            </a:r>
            <a:r>
              <a:rPr lang="en-US" altLang="ja-JP" dirty="0"/>
              <a:t>/ AWS</a:t>
            </a:r>
            <a:r>
              <a:rPr lang="ja-JP" altLang="en-US"/>
              <a:t>公式ウェブサイト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B61E3D-13DE-39B1-DF5B-EC5A028D6018}"/>
              </a:ext>
            </a:extLst>
          </p:cNvPr>
          <p:cNvSpPr txBox="1"/>
          <p:nvPr/>
        </p:nvSpPr>
        <p:spPr>
          <a:xfrm>
            <a:off x="2097093" y="3862769"/>
            <a:ext cx="103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hlinkClick r:id="rId7"/>
              </a:rPr>
              <a:t>https://aws.amazon.com/jp/what-is/embeddings-in-machine-learning/</a:t>
            </a:r>
            <a:endParaRPr lang="en" altLang="ja-JP" sz="1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4FF31A-1D7A-9B5C-280C-7504E7F59F4E}"/>
              </a:ext>
            </a:extLst>
          </p:cNvPr>
          <p:cNvSpPr txBox="1"/>
          <p:nvPr/>
        </p:nvSpPr>
        <p:spPr>
          <a:xfrm>
            <a:off x="2118002" y="5393448"/>
            <a:ext cx="103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hlinkClick r:id="rId8"/>
              </a:rPr>
              <a:t>https://docs.aws.amazon.com/ja_jp/bedrock/latest/userguide/kb-chunking.html</a:t>
            </a:r>
            <a:endParaRPr lang="en" altLang="ja-JP" sz="1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C7FAA88-0AF8-1B1E-27CE-D038D741F7D5}"/>
              </a:ext>
            </a:extLst>
          </p:cNvPr>
          <p:cNvSpPr txBox="1"/>
          <p:nvPr/>
        </p:nvSpPr>
        <p:spPr>
          <a:xfrm>
            <a:off x="2097093" y="3097197"/>
            <a:ext cx="103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hlinkClick r:id="rId9"/>
              </a:rPr>
              <a:t>https://aws.amazon.com/jp/bedrock/</a:t>
            </a:r>
            <a:endParaRPr lang="en" altLang="ja-JP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52BDB36-F42D-106B-C61B-91AFD7B92EB0}"/>
              </a:ext>
            </a:extLst>
          </p:cNvPr>
          <p:cNvSpPr txBox="1"/>
          <p:nvPr/>
        </p:nvSpPr>
        <p:spPr>
          <a:xfrm>
            <a:off x="2097093" y="3552238"/>
            <a:ext cx="104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機械学習における埋め込みとは？</a:t>
            </a:r>
            <a:r>
              <a:rPr lang="en-US" altLang="ja-JP" dirty="0"/>
              <a:t> / AWS</a:t>
            </a:r>
            <a:r>
              <a:rPr lang="ja-JP" altLang="en-US"/>
              <a:t>公式ウェブサイト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3E8E5BF-F30C-4A3A-2021-3FA33EDE243A}"/>
              </a:ext>
            </a:extLst>
          </p:cNvPr>
          <p:cNvSpPr txBox="1"/>
          <p:nvPr/>
        </p:nvSpPr>
        <p:spPr>
          <a:xfrm>
            <a:off x="2111033" y="4294197"/>
            <a:ext cx="104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dirty="0"/>
              <a:t>Amazon Relational Database Service / AWS</a:t>
            </a:r>
            <a:r>
              <a:rPr lang="ja-JP" altLang="en-US"/>
              <a:t>公式ウェブサイト</a:t>
            </a:r>
            <a:endParaRPr lang="en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785E94-6E1B-235E-5A85-EB190308F33E}"/>
              </a:ext>
            </a:extLst>
          </p:cNvPr>
          <p:cNvSpPr txBox="1"/>
          <p:nvPr/>
        </p:nvSpPr>
        <p:spPr>
          <a:xfrm>
            <a:off x="2111033" y="4599416"/>
            <a:ext cx="103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hlinkClick r:id="rId10"/>
              </a:rPr>
              <a:t>https://aws.amazon.com/jp/rds/</a:t>
            </a:r>
            <a:endParaRPr lang="en" altLang="ja-JP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A63652-178C-D7E1-23E7-3FFF52E698A7}"/>
              </a:ext>
            </a:extLst>
          </p:cNvPr>
          <p:cNvSpPr txBox="1"/>
          <p:nvPr/>
        </p:nvSpPr>
        <p:spPr>
          <a:xfrm>
            <a:off x="2081818" y="5085402"/>
            <a:ext cx="104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ナレッジベースでのコンテンツチャンキングの仕組み</a:t>
            </a:r>
            <a:r>
              <a:rPr lang="en" altLang="ja-JP" dirty="0"/>
              <a:t>/ AWS</a:t>
            </a:r>
            <a:r>
              <a:rPr lang="ja-JP" altLang="en-US"/>
              <a:t>公式ドキュメント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5614A0E-BDD5-D9D9-D60B-E358E68F97D4}"/>
              </a:ext>
            </a:extLst>
          </p:cNvPr>
          <p:cNvSpPr txBox="1"/>
          <p:nvPr/>
        </p:nvSpPr>
        <p:spPr>
          <a:xfrm>
            <a:off x="2132611" y="5847722"/>
            <a:ext cx="104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Chat GPT-5 Thinking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A07C873-6E90-B7EF-D615-3259191DB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37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840B7F-9206-7B52-20C1-2BAA2852B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0F447467-474F-7A46-9B55-A89C6B0DA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画像が生成されました">
            <a:extLst>
              <a:ext uri="{FF2B5EF4-FFF2-40B4-BE49-F238E27FC236}">
                <a16:creationId xmlns:a16="http://schemas.microsoft.com/office/drawing/2014/main" id="{5EFC28B0-A6BD-6BEE-4A92-88E5DBC4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7411" b="41453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Rectangle 7176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198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8AA7483-BB74-8E37-56B4-B7DD09A46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3" y="4510556"/>
            <a:ext cx="5244460" cy="198680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4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ご清聴ありがとう</a:t>
            </a:r>
            <a:br>
              <a:rPr kumimoji="1" lang="en-US" altLang="ja-JP" sz="4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ja-JP" altLang="en-US" sz="4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ございました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D8B416-F17A-FC13-E894-73D6BEA58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4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FC30C7-B7D2-AA58-3ACE-D77E9FB0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4D00B622-5B66-5325-6557-13347578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DBA7FA7-38B1-6DBE-C2DC-868B851F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4" y="870926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あ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016A113-9AF2-8DEC-7B72-EAF62A5E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02399C67-711F-D6B8-7E0D-CF29BBABD3AC}"/>
              </a:ext>
            </a:extLst>
          </p:cNvPr>
          <p:cNvSpPr txBox="1"/>
          <p:nvPr/>
        </p:nvSpPr>
        <p:spPr>
          <a:xfrm>
            <a:off x="3200052" y="2032446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あ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三角形 158">
            <a:extLst>
              <a:ext uri="{FF2B5EF4-FFF2-40B4-BE49-F238E27FC236}">
                <a16:creationId xmlns:a16="http://schemas.microsoft.com/office/drawing/2014/main" id="{3C4A6EF7-9B69-7965-3CE2-A5A121AD69EE}"/>
              </a:ext>
            </a:extLst>
          </p:cNvPr>
          <p:cNvSpPr/>
          <p:nvPr/>
        </p:nvSpPr>
        <p:spPr>
          <a:xfrm rot="5400000">
            <a:off x="4119399" y="889002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89B6B9E9-1D6C-EAB1-211E-A1B69FE56CD9}"/>
              </a:ext>
            </a:extLst>
          </p:cNvPr>
          <p:cNvSpPr txBox="1"/>
          <p:nvPr/>
        </p:nvSpPr>
        <p:spPr>
          <a:xfrm>
            <a:off x="3200049" y="7339673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研究テーマ</a:t>
            </a: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167FF914-CA01-F9D6-0300-2047731FF463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AE7FE825-8CB3-8C7A-D1F4-FFD15BDEC2A8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FABC6979-98EC-125D-2BD1-40D54E5CCA5C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A597BA-149E-FA54-657A-360DFAB8E4E4}"/>
              </a:ext>
            </a:extLst>
          </p:cNvPr>
          <p:cNvSpPr txBox="1"/>
          <p:nvPr/>
        </p:nvSpPr>
        <p:spPr>
          <a:xfrm>
            <a:off x="2594335" y="4538877"/>
            <a:ext cx="737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あ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0E7F6E6-56FD-6A14-148B-A8C67A50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5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7F2F13A3-E835-065B-D368-2767BC864F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2253981-EFB6-D616-FA09-A03733C3F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2" y="666290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もくじ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5611B9F-EF04-CC25-6E52-F7F3CA65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44454CD4-9817-270B-8EC2-51C9538FECC2}"/>
              </a:ext>
            </a:extLst>
          </p:cNvPr>
          <p:cNvSpPr txBox="1"/>
          <p:nvPr/>
        </p:nvSpPr>
        <p:spPr>
          <a:xfrm>
            <a:off x="3200047" y="1776667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研究テーマ</a:t>
            </a:r>
          </a:p>
        </p:txBody>
      </p:sp>
      <p:sp>
        <p:nvSpPr>
          <p:cNvPr id="159" name="三角形 158">
            <a:extLst>
              <a:ext uri="{FF2B5EF4-FFF2-40B4-BE49-F238E27FC236}">
                <a16:creationId xmlns:a16="http://schemas.microsoft.com/office/drawing/2014/main" id="{13F81329-27D0-4ADC-28DE-A8BE4FF3A00A}"/>
              </a:ext>
            </a:extLst>
          </p:cNvPr>
          <p:cNvSpPr/>
          <p:nvPr/>
        </p:nvSpPr>
        <p:spPr>
          <a:xfrm rot="5400000">
            <a:off x="4119397" y="68436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EB2BA05C-D381-6D64-34F3-F8871B3AB4A2}"/>
              </a:ext>
            </a:extLst>
          </p:cNvPr>
          <p:cNvSpPr txBox="1"/>
          <p:nvPr/>
        </p:nvSpPr>
        <p:spPr>
          <a:xfrm>
            <a:off x="3200045" y="5407717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今後の予定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97297ED6-E9E9-4D0D-BAC6-276A8F519EB7}"/>
              </a:ext>
            </a:extLst>
          </p:cNvPr>
          <p:cNvSpPr txBox="1"/>
          <p:nvPr/>
        </p:nvSpPr>
        <p:spPr>
          <a:xfrm>
            <a:off x="3200045" y="4525543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動作テスト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951931ED-C53A-B017-0AD3-9094E09CD093}"/>
              </a:ext>
            </a:extLst>
          </p:cNvPr>
          <p:cNvSpPr txBox="1"/>
          <p:nvPr/>
        </p:nvSpPr>
        <p:spPr>
          <a:xfrm>
            <a:off x="3200049" y="3592192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研究のこれまで</a:t>
            </a:r>
          </a:p>
        </p:txBody>
      </p: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69ECA393-81F3-9053-3179-344FAB985C88}"/>
              </a:ext>
            </a:extLst>
          </p:cNvPr>
          <p:cNvSpPr txBox="1"/>
          <p:nvPr/>
        </p:nvSpPr>
        <p:spPr>
          <a:xfrm>
            <a:off x="3200049" y="2658841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目的・背景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B14651B9-6412-A5DD-DE67-D33A31EF6058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4C9F870E-6E00-F84A-4223-E5443329B5C5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85E0C734-B48F-373A-3856-DBA1A4991A72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0A0C83C-770B-233C-EA3E-3EA3E952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94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DB28CC-CFEC-9664-19DF-DC51502F5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E1552C3D-FE7F-1334-2063-EA60F52876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A806CA-7440-5E24-FB30-426B5802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4" y="870926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目的・背景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EDB4ACE-F7A0-B250-6B16-A7376580E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30DD3EF5-2006-722D-DDD8-6F044EE3FBB2}"/>
              </a:ext>
            </a:extLst>
          </p:cNvPr>
          <p:cNvSpPr txBox="1"/>
          <p:nvPr/>
        </p:nvSpPr>
        <p:spPr>
          <a:xfrm>
            <a:off x="3200052" y="2032446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あ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三角形 158">
            <a:extLst>
              <a:ext uri="{FF2B5EF4-FFF2-40B4-BE49-F238E27FC236}">
                <a16:creationId xmlns:a16="http://schemas.microsoft.com/office/drawing/2014/main" id="{9F2D0590-D258-45CC-3D40-AC435E7ADA8E}"/>
              </a:ext>
            </a:extLst>
          </p:cNvPr>
          <p:cNvSpPr/>
          <p:nvPr/>
        </p:nvSpPr>
        <p:spPr>
          <a:xfrm rot="5400000">
            <a:off x="3627029" y="900128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03AE860B-A649-6FB6-C8B9-805B5568E740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B93CA140-D864-CDA5-6AD0-61B8B56615F3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23017F14-ADCA-0418-A285-512CC2431F36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97A3E3AF-D61B-17AB-970C-28A0C4486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393" y="3939602"/>
            <a:ext cx="7772400" cy="423106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C3CC12-AF09-F3F9-AD02-34B479EE0BD2}"/>
              </a:ext>
            </a:extLst>
          </p:cNvPr>
          <p:cNvSpPr txBox="1"/>
          <p:nvPr/>
        </p:nvSpPr>
        <p:spPr>
          <a:xfrm>
            <a:off x="2594335" y="4538877"/>
            <a:ext cx="737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あ</a:t>
            </a:r>
            <a:endParaRPr kumimoji="1" lang="ja-JP" altLang="en-US" sz="20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051C1C8-9B29-4741-9C6A-CD9A975C6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E3923AF-DC10-7BC7-7B67-97ACCE28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0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B2790-56BD-29F5-4CDE-3D0792261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B65AC72A-0522-D2F5-455A-0C645001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AEFFFCB-3033-E1FB-F4EC-1069E67C6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91" y="1291371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研究テーマ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16A92C4-233D-ACFE-7E35-A3D3DF1E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3BAF4170-A7CF-6B0D-B24F-1DDF23446477}"/>
              </a:ext>
            </a:extLst>
          </p:cNvPr>
          <p:cNvSpPr/>
          <p:nvPr/>
        </p:nvSpPr>
        <p:spPr>
          <a:xfrm rot="5400000">
            <a:off x="3777186" y="1313760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6129D378-D288-C2BA-88D1-BA48EBE156C7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0115F2-B96E-C9BB-9C0A-86D5FC14ED8D}"/>
              </a:ext>
            </a:extLst>
          </p:cNvPr>
          <p:cNvSpPr txBox="1"/>
          <p:nvPr/>
        </p:nvSpPr>
        <p:spPr>
          <a:xfrm>
            <a:off x="3032071" y="2417242"/>
            <a:ext cx="65910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AWS</a:t>
            </a:r>
            <a:r>
              <a:rPr lang="ja-JP" altLang="en-US" sz="54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で作る！</a:t>
            </a:r>
            <a:br>
              <a:rPr lang="en-US" altLang="ja-JP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ja-JP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RAG</a:t>
            </a:r>
            <a:r>
              <a:rPr lang="ja-JP" altLang="en-US" sz="54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チャットボット</a:t>
            </a:r>
            <a:endParaRPr kumimoji="1" lang="ja-JP" altLang="en-US" sz="54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8F18660-A2CC-81E6-3086-4527C0AEBE89}"/>
              </a:ext>
            </a:extLst>
          </p:cNvPr>
          <p:cNvSpPr txBox="1"/>
          <p:nvPr/>
        </p:nvSpPr>
        <p:spPr>
          <a:xfrm>
            <a:off x="2825938" y="5054484"/>
            <a:ext cx="7377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ja-JP" sz="2000" dirty="0"/>
              <a:t>Retrieval (</a:t>
            </a:r>
            <a:r>
              <a:rPr kumimoji="1" lang="ja-JP" altLang="en-US" sz="2000"/>
              <a:t>検索</a:t>
            </a:r>
            <a:r>
              <a:rPr kumimoji="1" lang="en-US" altLang="ja-JP" sz="2000" dirty="0"/>
              <a:t>) → </a:t>
            </a:r>
            <a:r>
              <a:rPr kumimoji="1" lang="ja-JP" altLang="en-US" sz="2000"/>
              <a:t>データベースから関連情報を検索する</a:t>
            </a:r>
            <a:endParaRPr kumimoji="1" lang="en-US" altLang="ja-JP" sz="2000" dirty="0"/>
          </a:p>
          <a:p>
            <a:pPr marL="342900" indent="-342900">
              <a:buFontTx/>
              <a:buChar char="-"/>
            </a:pPr>
            <a:r>
              <a:rPr lang="en-US" altLang="ja-JP" sz="2000" dirty="0"/>
              <a:t>Augmented (</a:t>
            </a:r>
            <a:r>
              <a:rPr lang="ja-JP" altLang="en-US" sz="2000"/>
              <a:t>拡張</a:t>
            </a:r>
            <a:r>
              <a:rPr lang="en-US" altLang="ja-JP" sz="2000" dirty="0"/>
              <a:t>) → </a:t>
            </a:r>
            <a:r>
              <a:rPr lang="ja-JP" altLang="en-US" sz="2000"/>
              <a:t>検索した情報を回答生成時に加える</a:t>
            </a:r>
            <a:endParaRPr lang="en-US" altLang="ja-JP" sz="2000" dirty="0"/>
          </a:p>
          <a:p>
            <a:pPr marL="342900" indent="-342900">
              <a:buFontTx/>
              <a:buChar char="-"/>
            </a:pPr>
            <a:r>
              <a:rPr kumimoji="1" lang="en-US" altLang="ja-JP" sz="2000" dirty="0"/>
              <a:t>Generation (</a:t>
            </a:r>
            <a:r>
              <a:rPr kumimoji="1" lang="ja-JP" altLang="en-US" sz="2000"/>
              <a:t>生成</a:t>
            </a:r>
            <a:r>
              <a:rPr kumimoji="1" lang="en-US" altLang="ja-JP" sz="2000" dirty="0"/>
              <a:t>) → </a:t>
            </a:r>
            <a:r>
              <a:rPr kumimoji="1" lang="ja-JP" altLang="en-US" sz="2000"/>
              <a:t>加えられた情報をもとに回答を生成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F6B8158-DAC4-7284-7FDC-7D4AC67FD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0D6E1E3-F40F-9616-AAF6-2746F272CEA7}"/>
              </a:ext>
            </a:extLst>
          </p:cNvPr>
          <p:cNvSpPr txBox="1"/>
          <p:nvPr/>
        </p:nvSpPr>
        <p:spPr>
          <a:xfrm>
            <a:off x="2638914" y="4654374"/>
            <a:ext cx="737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/>
              <a:t>RAG (</a:t>
            </a:r>
            <a:r>
              <a:rPr lang="en" altLang="ja-JP" dirty="0"/>
              <a:t>Retrieval-Augmented Generation) </a:t>
            </a:r>
            <a:r>
              <a:rPr lang="ja-JP" altLang="en-US"/>
              <a:t>とは？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6462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3364-C54E-FA9B-5F0F-F61E29575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D77CB52A-6F51-41B3-5520-1A59CA1C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4B1FE7-DC75-CC5F-3AE4-3F13E57A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4" y="870926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目的・背景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2B59F66-DABD-F804-A4CD-3D3670AA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11871CE1-B1FA-1293-B887-FCE0DB87538C}"/>
              </a:ext>
            </a:extLst>
          </p:cNvPr>
          <p:cNvSpPr/>
          <p:nvPr/>
        </p:nvSpPr>
        <p:spPr>
          <a:xfrm rot="5400000">
            <a:off x="3627029" y="900128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D23EEFC4-045F-A1A0-FA10-FCB54E795269}"/>
              </a:ext>
            </a:extLst>
          </p:cNvPr>
          <p:cNvSpPr txBox="1"/>
          <p:nvPr/>
        </p:nvSpPr>
        <p:spPr>
          <a:xfrm>
            <a:off x="3200049" y="7339673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研究テーマ</a:t>
            </a: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15BE1624-6036-8D94-61F3-79823484032F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31932C50-04E2-CBD5-EB10-C4A87A33D954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3F8B667A-06C8-8074-1097-EA91C4AF3109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913288F-5961-BDAF-037A-72C06C112FB0}"/>
              </a:ext>
            </a:extLst>
          </p:cNvPr>
          <p:cNvSpPr txBox="1"/>
          <p:nvPr/>
        </p:nvSpPr>
        <p:spPr>
          <a:xfrm>
            <a:off x="452588" y="2302258"/>
            <a:ext cx="1128681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ja-JP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RAG</a:t>
            </a:r>
            <a:r>
              <a:rPr kumimoji="1" lang="ja-JP" altLang="en-US" sz="44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と</a:t>
            </a:r>
            <a:r>
              <a:rPr kumimoji="1" lang="en" altLang="ja-JP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AWS S3</a:t>
            </a:r>
            <a:r>
              <a:rPr kumimoji="1" lang="ja-JP" altLang="en-US" sz="44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を用いた</a:t>
            </a:r>
            <a:br>
              <a:rPr kumimoji="1" lang="en-US" altLang="ja-JP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ja-JP" altLang="en-US" sz="44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コンテキスト認識型</a:t>
            </a:r>
            <a:r>
              <a:rPr kumimoji="1" lang="en" altLang="ja-JP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AI</a:t>
            </a:r>
            <a:r>
              <a:rPr kumimoji="1" lang="ja-JP" altLang="en-US" sz="44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ガイダンスシステム</a:t>
            </a:r>
          </a:p>
          <a:p>
            <a:pPr algn="ctr"/>
            <a:endParaRPr kumimoji="1" lang="ja-JP" altLang="en-US" sz="44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5CB29A7-457B-0D83-06AF-7BEC76E30445}"/>
              </a:ext>
            </a:extLst>
          </p:cNvPr>
          <p:cNvSpPr txBox="1"/>
          <p:nvPr/>
        </p:nvSpPr>
        <p:spPr>
          <a:xfrm>
            <a:off x="2875685" y="4166297"/>
            <a:ext cx="737737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臨地実務実習でどんな企業があるのか？そこで何をするのか？</a:t>
            </a:r>
            <a:br>
              <a:rPr kumimoji="1" lang="en-US" altLang="ja-JP" sz="2000" dirty="0"/>
            </a:br>
            <a:r>
              <a:rPr lang="ja-JP" altLang="en-US" sz="2000"/>
              <a:t>これを過去のポスターから探したり先輩にわざわざ聞くのも</a:t>
            </a:r>
            <a:endParaRPr lang="en-US" altLang="ja-JP" sz="2000" dirty="0"/>
          </a:p>
          <a:p>
            <a:r>
              <a:rPr lang="ja-JP" altLang="en-US" sz="2000"/>
              <a:t>めんどくさい！</a:t>
            </a:r>
            <a:br>
              <a:rPr lang="en-US" altLang="ja-JP" sz="2000" dirty="0"/>
            </a:br>
            <a:r>
              <a:rPr lang="ja-JP" altLang="en-US" sz="2000"/>
              <a:t>ということで簡単で気軽に使える過去のポスターデータを学習させたチャットボットを作ろう！</a:t>
            </a:r>
            <a:endParaRPr kumimoji="1" lang="ja-JP" altLang="en-US" sz="20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28FB98-DDAC-56C1-17F5-8303CEB5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10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FF009-7237-1953-C970-DF824C98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0E7BA22B-5B0E-FBB0-E37C-AB523514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692E59A-5037-530B-42BE-ADC1D9967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031" y="548639"/>
            <a:ext cx="8227860" cy="997773"/>
          </a:xfrm>
        </p:spPr>
        <p:txBody>
          <a:bodyPr>
            <a:normAutofit/>
          </a:bodyPr>
          <a:lstStyle/>
          <a:p>
            <a:r>
              <a:rPr kumimoji="1" lang="ja-JP" altLang="en-US" sz="4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目的・背景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7060F1B-33FA-D534-E94A-F194C30C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1F92F141-4719-A873-E6D5-45EB71B5702A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096ED259-8BBF-1101-5F50-3C39FB5C2B71}"/>
              </a:ext>
            </a:extLst>
          </p:cNvPr>
          <p:cNvSpPr txBox="1"/>
          <p:nvPr/>
        </p:nvSpPr>
        <p:spPr>
          <a:xfrm>
            <a:off x="2021382" y="5148355"/>
            <a:ext cx="397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後輩学生達</a:t>
            </a: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C6D676A9-6D97-965A-9E74-540081952B50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56CEBEE4-4319-4B09-9C07-19EA62B1E547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07D02EF9-89E6-C27E-9EC8-70A9548D35D0}"/>
              </a:ext>
            </a:extLst>
          </p:cNvPr>
          <p:cNvGrpSpPr/>
          <p:nvPr/>
        </p:nvGrpSpPr>
        <p:grpSpPr>
          <a:xfrm>
            <a:off x="8829418" y="2089362"/>
            <a:ext cx="2762423" cy="3157608"/>
            <a:chOff x="4842872" y="3292856"/>
            <a:chExt cx="1717176" cy="2093677"/>
          </a:xfrm>
        </p:grpSpPr>
        <p:pic>
          <p:nvPicPr>
            <p:cNvPr id="154" name="図 153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2F78838-EE9F-0ADF-11CD-6D57EFF0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908" r="24426"/>
            <a:stretch>
              <a:fillRect/>
            </a:stretch>
          </p:blipFill>
          <p:spPr>
            <a:xfrm>
              <a:off x="5213468" y="3504634"/>
              <a:ext cx="1346580" cy="1881899"/>
            </a:xfrm>
            <a:custGeom>
              <a:avLst/>
              <a:gdLst>
                <a:gd name="connsiteX0" fmla="*/ 842055 w 1346580"/>
                <a:gd name="connsiteY0" fmla="*/ 0 h 1881899"/>
                <a:gd name="connsiteX1" fmla="*/ 1346580 w 1346580"/>
                <a:gd name="connsiteY1" fmla="*/ 0 h 1881899"/>
                <a:gd name="connsiteX2" fmla="*/ 1346580 w 1346580"/>
                <a:gd name="connsiteY2" fmla="*/ 1881899 h 1881899"/>
                <a:gd name="connsiteX3" fmla="*/ 0 w 1346580"/>
                <a:gd name="connsiteY3" fmla="*/ 1881899 h 1881899"/>
                <a:gd name="connsiteX4" fmla="*/ 0 w 1346580"/>
                <a:gd name="connsiteY4" fmla="*/ 1476205 h 1881899"/>
                <a:gd name="connsiteX5" fmla="*/ 842055 w 1346580"/>
                <a:gd name="connsiteY5" fmla="*/ 1476205 h 1881899"/>
                <a:gd name="connsiteX6" fmla="*/ 842055 w 1346580"/>
                <a:gd name="connsiteY6" fmla="*/ 0 h 18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6580" h="1881899">
                  <a:moveTo>
                    <a:pt x="842055" y="0"/>
                  </a:moveTo>
                  <a:lnTo>
                    <a:pt x="1346580" y="0"/>
                  </a:lnTo>
                  <a:lnTo>
                    <a:pt x="1346580" y="1881899"/>
                  </a:lnTo>
                  <a:lnTo>
                    <a:pt x="0" y="1881899"/>
                  </a:lnTo>
                  <a:lnTo>
                    <a:pt x="0" y="1476205"/>
                  </a:lnTo>
                  <a:lnTo>
                    <a:pt x="842055" y="1476205"/>
                  </a:lnTo>
                  <a:lnTo>
                    <a:pt x="842055" y="0"/>
                  </a:lnTo>
                  <a:close/>
                </a:path>
              </a:pathLst>
            </a:custGeom>
          </p:spPr>
        </p:pic>
        <p:pic>
          <p:nvPicPr>
            <p:cNvPr id="138" name="図 137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8A65F7A-5921-DD65-D0AA-4251FC9D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357" r="22977"/>
            <a:stretch>
              <a:fillRect/>
            </a:stretch>
          </p:blipFill>
          <p:spPr>
            <a:xfrm>
              <a:off x="4842872" y="3292856"/>
              <a:ext cx="1346580" cy="1881899"/>
            </a:xfrm>
            <a:prstGeom prst="rect">
              <a:avLst/>
            </a:prstGeom>
          </p:spPr>
        </p:pic>
      </p:grp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3057360A-97DF-9F48-DDA2-014E7F393611}"/>
              </a:ext>
            </a:extLst>
          </p:cNvPr>
          <p:cNvSpPr txBox="1"/>
          <p:nvPr/>
        </p:nvSpPr>
        <p:spPr>
          <a:xfrm>
            <a:off x="1279436" y="2437541"/>
            <a:ext cx="358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/>
              <a:t>どんな分野にしよう</a:t>
            </a:r>
            <a:r>
              <a:rPr kumimoji="1" lang="ja-JP" altLang="en-US" sz="2400"/>
              <a:t>？</a:t>
            </a:r>
            <a:endParaRPr kumimoji="1" lang="en-US" altLang="ja-JP" sz="2400" dirty="0"/>
          </a:p>
        </p:txBody>
      </p:sp>
      <p:pic>
        <p:nvPicPr>
          <p:cNvPr id="6" name="グラフィックス 5" descr="混乱した人 単色塗りつぶし">
            <a:extLst>
              <a:ext uri="{FF2B5EF4-FFF2-40B4-BE49-F238E27FC236}">
                <a16:creationId xmlns:a16="http://schemas.microsoft.com/office/drawing/2014/main" id="{8380BDC7-AE6C-A68E-CFFD-7B6AE704D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4389" y="1940717"/>
            <a:ext cx="1380663" cy="1380663"/>
          </a:xfrm>
          <a:prstGeom prst="rect">
            <a:avLst/>
          </a:prstGeom>
        </p:spPr>
      </p:pic>
      <p:pic>
        <p:nvPicPr>
          <p:cNvPr id="8" name="グラフィックス 7" descr="肩をすくめた女性 単色塗りつぶし">
            <a:extLst>
              <a:ext uri="{FF2B5EF4-FFF2-40B4-BE49-F238E27FC236}">
                <a16:creationId xmlns:a16="http://schemas.microsoft.com/office/drawing/2014/main" id="{A38CBDFD-F452-AF70-753A-E811A511D2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47070" y="3740044"/>
            <a:ext cx="1241952" cy="1241952"/>
          </a:xfrm>
          <a:prstGeom prst="rect">
            <a:avLst/>
          </a:prstGeom>
        </p:spPr>
      </p:pic>
      <p:pic>
        <p:nvPicPr>
          <p:cNvPr id="12" name="グラフィックス 11" descr="思案中の吹き出し 枠線">
            <a:extLst>
              <a:ext uri="{FF2B5EF4-FFF2-40B4-BE49-F238E27FC236}">
                <a16:creationId xmlns:a16="http://schemas.microsoft.com/office/drawing/2014/main" id="{B86A95F5-7797-C3EF-885F-41890D81E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25623" t="57850" r="54849" b="-21382"/>
          <a:stretch>
            <a:fillRect/>
          </a:stretch>
        </p:blipFill>
        <p:spPr>
          <a:xfrm>
            <a:off x="7129529" y="976000"/>
            <a:ext cx="1200937" cy="1078053"/>
          </a:xfrm>
          <a:custGeom>
            <a:avLst/>
            <a:gdLst>
              <a:gd name="connsiteX0" fmla="*/ 434782 w 1200937"/>
              <a:gd name="connsiteY0" fmla="*/ 0 h 1078053"/>
              <a:gd name="connsiteX1" fmla="*/ 434782 w 1200937"/>
              <a:gd name="connsiteY1" fmla="*/ 715229 h 1078053"/>
              <a:gd name="connsiteX2" fmla="*/ 1200937 w 1200937"/>
              <a:gd name="connsiteY2" fmla="*/ 715229 h 1078053"/>
              <a:gd name="connsiteX3" fmla="*/ 1192211 w 1200937"/>
              <a:gd name="connsiteY3" fmla="*/ 740284 h 1078053"/>
              <a:gd name="connsiteX4" fmla="*/ 620486 w 1200937"/>
              <a:gd name="connsiteY4" fmla="*/ 1078053 h 1078053"/>
              <a:gd name="connsiteX5" fmla="*/ 0 w 1200937"/>
              <a:gd name="connsiteY5" fmla="*/ 525018 h 1078053"/>
              <a:gd name="connsiteX6" fmla="*/ 378965 w 1200937"/>
              <a:gd name="connsiteY6" fmla="*/ 15443 h 1078053"/>
              <a:gd name="connsiteX7" fmla="*/ 434782 w 1200937"/>
              <a:gd name="connsiteY7" fmla="*/ 0 h 107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937" h="1078053">
                <a:moveTo>
                  <a:pt x="434782" y="0"/>
                </a:moveTo>
                <a:lnTo>
                  <a:pt x="434782" y="715229"/>
                </a:lnTo>
                <a:lnTo>
                  <a:pt x="1200937" y="715229"/>
                </a:lnTo>
                <a:lnTo>
                  <a:pt x="1192211" y="740284"/>
                </a:lnTo>
                <a:cubicBezTo>
                  <a:pt x="1098016" y="938777"/>
                  <a:pt x="877500" y="1078053"/>
                  <a:pt x="620486" y="1078053"/>
                </a:cubicBezTo>
                <a:cubicBezTo>
                  <a:pt x="277801" y="1078053"/>
                  <a:pt x="0" y="830451"/>
                  <a:pt x="0" y="525018"/>
                </a:cubicBezTo>
                <a:cubicBezTo>
                  <a:pt x="0" y="295943"/>
                  <a:pt x="156263" y="99399"/>
                  <a:pt x="378965" y="15443"/>
                </a:cubicBezTo>
                <a:lnTo>
                  <a:pt x="434782" y="0"/>
                </a:lnTo>
                <a:close/>
              </a:path>
            </a:pathLst>
          </a:custGeom>
        </p:spPr>
      </p:pic>
      <p:pic>
        <p:nvPicPr>
          <p:cNvPr id="18" name="グラフィックス 17" descr="思案中の吹き出し 枠線">
            <a:extLst>
              <a:ext uri="{FF2B5EF4-FFF2-40B4-BE49-F238E27FC236}">
                <a16:creationId xmlns:a16="http://schemas.microsoft.com/office/drawing/2014/main" id="{0CD7ADDC-57F1-B44D-A618-A5BDD953A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010849" y="1574342"/>
            <a:ext cx="787214" cy="787214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28ED475-630D-C0B8-925B-EA74DDC5703D}"/>
              </a:ext>
            </a:extLst>
          </p:cNvPr>
          <p:cNvSpPr txBox="1"/>
          <p:nvPr/>
        </p:nvSpPr>
        <p:spPr>
          <a:xfrm>
            <a:off x="5804831" y="2329111"/>
            <a:ext cx="2769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/>
              <a:t>具体的すぎる！</a:t>
            </a:r>
            <a:endParaRPr kumimoji="1" lang="en-US" altLang="ja-JP" sz="2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7602740-ACC2-2DA4-5E3E-C718E44187C6}"/>
              </a:ext>
            </a:extLst>
          </p:cNvPr>
          <p:cNvSpPr txBox="1"/>
          <p:nvPr/>
        </p:nvSpPr>
        <p:spPr>
          <a:xfrm>
            <a:off x="1208344" y="4088280"/>
            <a:ext cx="358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/>
              <a:t>どんな企業があるの</a:t>
            </a:r>
            <a:r>
              <a:rPr kumimoji="1" lang="ja-JP" altLang="en-US" sz="2400"/>
              <a:t>？</a:t>
            </a:r>
            <a:endParaRPr kumimoji="1" lang="en-US" altLang="ja-JP" sz="2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92F2DE3-85C8-10AB-9CF1-6E410D2A3E76}"/>
              </a:ext>
            </a:extLst>
          </p:cNvPr>
          <p:cNvSpPr txBox="1"/>
          <p:nvPr/>
        </p:nvSpPr>
        <p:spPr>
          <a:xfrm>
            <a:off x="8514229" y="1574342"/>
            <a:ext cx="276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/>
              <a:t>ガーン</a:t>
            </a:r>
            <a:endParaRPr kumimoji="1" lang="en-US" altLang="ja-JP" sz="3200" b="1" dirty="0"/>
          </a:p>
        </p:txBody>
      </p:sp>
      <p:pic>
        <p:nvPicPr>
          <p:cNvPr id="54" name="図 53" descr="暗い, 座る, グループ, 野球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93F891E-D54E-2D85-34EE-9DB5367F7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0591" y="1772599"/>
            <a:ext cx="2395165" cy="2136532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D94D1FE-E993-43CA-3D0B-6E1CAACE3E9A}"/>
              </a:ext>
            </a:extLst>
          </p:cNvPr>
          <p:cNvSpPr txBox="1"/>
          <p:nvPr/>
        </p:nvSpPr>
        <p:spPr>
          <a:xfrm>
            <a:off x="6145826" y="3142990"/>
            <a:ext cx="208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/>
              <a:t>量が多すぎ！</a:t>
            </a:r>
            <a:endParaRPr kumimoji="1" lang="en-US" altLang="ja-JP" sz="2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5F709F00-9AF5-5BB7-B6AB-33645BE6D42F}"/>
              </a:ext>
            </a:extLst>
          </p:cNvPr>
          <p:cNvSpPr txBox="1"/>
          <p:nvPr/>
        </p:nvSpPr>
        <p:spPr>
          <a:xfrm>
            <a:off x="5740423" y="3935016"/>
            <a:ext cx="2769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/>
              <a:t>全体が見えない</a:t>
            </a:r>
            <a:endParaRPr kumimoji="1" lang="en-US" altLang="ja-JP" sz="2400" dirty="0"/>
          </a:p>
        </p:txBody>
      </p:sp>
      <p:pic>
        <p:nvPicPr>
          <p:cNvPr id="58" name="グラフィックス 57" descr="線矢印: 直線 枠線">
            <a:extLst>
              <a:ext uri="{FF2B5EF4-FFF2-40B4-BE49-F238E27FC236}">
                <a16:creationId xmlns:a16="http://schemas.microsoft.com/office/drawing/2014/main" id="{5A6FB176-DAE9-CF86-4E2C-AD0FD4B593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9984756">
            <a:off x="8136146" y="3753988"/>
            <a:ext cx="802721" cy="585867"/>
          </a:xfrm>
          <a:prstGeom prst="rect">
            <a:avLst/>
          </a:prstGeom>
        </p:spPr>
      </p:pic>
      <p:pic>
        <p:nvPicPr>
          <p:cNvPr id="60" name="グラフィックス 59" descr="線矢印: 直線 枠線">
            <a:extLst>
              <a:ext uri="{FF2B5EF4-FFF2-40B4-BE49-F238E27FC236}">
                <a16:creationId xmlns:a16="http://schemas.microsoft.com/office/drawing/2014/main" id="{43C7A3E5-DF5C-3987-38D0-3E0982D6E3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316681">
            <a:off x="8143105" y="3185205"/>
            <a:ext cx="716699" cy="523084"/>
          </a:xfrm>
          <a:prstGeom prst="rect">
            <a:avLst/>
          </a:prstGeom>
        </p:spPr>
      </p:pic>
      <p:pic>
        <p:nvPicPr>
          <p:cNvPr id="61" name="グラフィックス 60" descr="線矢印: 直線 枠線">
            <a:extLst>
              <a:ext uri="{FF2B5EF4-FFF2-40B4-BE49-F238E27FC236}">
                <a16:creationId xmlns:a16="http://schemas.microsoft.com/office/drawing/2014/main" id="{6AFBEC59-F3F8-9612-B96A-3CBFBE5C9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440649">
            <a:off x="8175344" y="2456379"/>
            <a:ext cx="802721" cy="585867"/>
          </a:xfrm>
          <a:prstGeom prst="rect">
            <a:avLst/>
          </a:prstGeom>
        </p:spPr>
      </p:pic>
      <p:pic>
        <p:nvPicPr>
          <p:cNvPr id="63" name="グラフィックス 62" descr="思案中の吹き出し 枠線">
            <a:extLst>
              <a:ext uri="{FF2B5EF4-FFF2-40B4-BE49-F238E27FC236}">
                <a16:creationId xmlns:a16="http://schemas.microsoft.com/office/drawing/2014/main" id="{43C9AD88-0FAC-EE41-F417-43CD405D36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169895" y="3309877"/>
            <a:ext cx="676453" cy="676453"/>
          </a:xfrm>
          <a:prstGeom prst="rect">
            <a:avLst/>
          </a:prstGeom>
        </p:spPr>
      </p:pic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8B295369-8481-46DE-9E88-02EC19ADA55F}"/>
              </a:ext>
            </a:extLst>
          </p:cNvPr>
          <p:cNvSpPr txBox="1"/>
          <p:nvPr/>
        </p:nvSpPr>
        <p:spPr>
          <a:xfrm>
            <a:off x="6905963" y="5092506"/>
            <a:ext cx="397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静的データ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A1D1DF1-221D-E1CB-DEF7-73476D79A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2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8D8D-47C1-93A4-2B40-D9B5B3B6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70BA1ECB-0BF7-6557-C654-FFB7F90536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441D0C7-568A-8660-B995-AF6650D70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7" y="870926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研究のこれまで</a:t>
            </a:r>
            <a:r>
              <a:rPr kumimoji="1" lang="en-US" altLang="ja-JP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part 1</a:t>
            </a:r>
            <a:endParaRPr kumimoji="1" lang="ja-JP" altLang="en-US" sz="48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4128935E-07DD-8E83-BDF1-4232FCFC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FC51B3CD-ACCB-52D4-EA4F-3CE4B0A2A023}"/>
              </a:ext>
            </a:extLst>
          </p:cNvPr>
          <p:cNvSpPr txBox="1"/>
          <p:nvPr/>
        </p:nvSpPr>
        <p:spPr>
          <a:xfrm>
            <a:off x="6804316" y="2799659"/>
            <a:ext cx="4210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Amazon IAM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三角形 158">
            <a:extLst>
              <a:ext uri="{FF2B5EF4-FFF2-40B4-BE49-F238E27FC236}">
                <a16:creationId xmlns:a16="http://schemas.microsoft.com/office/drawing/2014/main" id="{4F423D25-FF3C-FB59-7A69-4E202FBE5AE9}"/>
              </a:ext>
            </a:extLst>
          </p:cNvPr>
          <p:cNvSpPr/>
          <p:nvPr/>
        </p:nvSpPr>
        <p:spPr>
          <a:xfrm rot="5400000">
            <a:off x="2202211" y="889002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D8EEDAA7-8558-9D9F-B76D-B3B10C05035C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7DC65C61-6471-B1D6-3616-6645459C005C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B8876D7E-4BEB-C5E6-815E-015616DBC34A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68528ED1-0D47-78CA-4942-A2D8DAC43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51" y="2464205"/>
            <a:ext cx="6280341" cy="3214258"/>
          </a:xfrm>
          <a:prstGeom prst="rect">
            <a:avLst/>
          </a:prstGeom>
        </p:spPr>
      </p:pic>
      <p:pic>
        <p:nvPicPr>
          <p:cNvPr id="3074" name="Picture 2" descr="誰だお前は！？お気に入りのAWSアイコンが知らないサービスになっていたのでクイズにしてみた | DevelopersIO">
            <a:extLst>
              <a:ext uri="{FF2B5EF4-FFF2-40B4-BE49-F238E27FC236}">
                <a16:creationId xmlns:a16="http://schemas.microsoft.com/office/drawing/2014/main" id="{57BF1D4F-EB7C-251D-2736-1415942CA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2084" y="2799659"/>
            <a:ext cx="867277" cy="86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F0C41BB-6F07-8ABC-454E-11BE4EFC6B30}"/>
              </a:ext>
            </a:extLst>
          </p:cNvPr>
          <p:cNvSpPr txBox="1"/>
          <p:nvPr/>
        </p:nvSpPr>
        <p:spPr>
          <a:xfrm>
            <a:off x="7213396" y="3678972"/>
            <a:ext cx="7377376" cy="195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/>
              <a:t>・</a:t>
            </a:r>
            <a:r>
              <a:rPr kumimoji="1" lang="en-US" altLang="ja-JP" sz="2800" dirty="0"/>
              <a:t>root</a:t>
            </a:r>
            <a:r>
              <a:rPr kumimoji="1" lang="ja-JP" altLang="en-US" sz="2800"/>
              <a:t>アカウント設定</a:t>
            </a:r>
            <a:endParaRPr kumimoji="1" lang="en-US" altLang="ja-JP" sz="2800" dirty="0"/>
          </a:p>
          <a:p>
            <a:pPr>
              <a:lnSpc>
                <a:spcPct val="150000"/>
              </a:lnSpc>
            </a:pPr>
            <a:r>
              <a:rPr kumimoji="1" lang="ja-JP" altLang="en-US" sz="2800"/>
              <a:t>・ユーザーのロール設定</a:t>
            </a:r>
            <a:endParaRPr kumimoji="1" lang="en-US" altLang="ja-JP" sz="2800" dirty="0"/>
          </a:p>
          <a:p>
            <a:pPr>
              <a:lnSpc>
                <a:spcPct val="150000"/>
              </a:lnSpc>
            </a:pPr>
            <a:r>
              <a:rPr lang="ja-JP" altLang="en-US" sz="2800"/>
              <a:t>・先生用ユーザー作成</a:t>
            </a:r>
            <a:endParaRPr kumimoji="1" lang="en-US" altLang="ja-JP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741E842-B72A-6B44-0960-29DF58414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89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6380E-E0C7-2519-C8A3-CF037A8C0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13E59D-6588-24CF-B8F2-B0B5C3AB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7" y="870926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研究のこれまで</a:t>
            </a:r>
            <a:r>
              <a:rPr kumimoji="1" lang="en-US" altLang="ja-JP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part 2</a:t>
            </a:r>
            <a:endParaRPr kumimoji="1" lang="ja-JP" altLang="en-US" sz="48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F0D29E14-CC26-5004-74FE-DA4933F941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02934E0E-2CD5-641F-B881-97325BD8BABD}"/>
              </a:ext>
            </a:extLst>
          </p:cNvPr>
          <p:cNvSpPr txBox="1"/>
          <p:nvPr/>
        </p:nvSpPr>
        <p:spPr>
          <a:xfrm>
            <a:off x="6563016" y="2714056"/>
            <a:ext cx="4344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Amazon S3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三角形 158">
            <a:extLst>
              <a:ext uri="{FF2B5EF4-FFF2-40B4-BE49-F238E27FC236}">
                <a16:creationId xmlns:a16="http://schemas.microsoft.com/office/drawing/2014/main" id="{69221D05-CBB3-B427-FB0D-3CA0C9CBF4DA}"/>
              </a:ext>
            </a:extLst>
          </p:cNvPr>
          <p:cNvSpPr/>
          <p:nvPr/>
        </p:nvSpPr>
        <p:spPr>
          <a:xfrm rot="5400000">
            <a:off x="2202211" y="889002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03FBD742-806C-EACE-95C4-8F7D35C0EA61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745AB61D-322C-BA30-52B4-63E315C7EFBB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E4582EE9-B6E6-88FA-1D1C-914E65DD4C83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BCAC3E3-981D-5C15-828B-E2CD1F7017B1}"/>
              </a:ext>
            </a:extLst>
          </p:cNvPr>
          <p:cNvSpPr txBox="1"/>
          <p:nvPr/>
        </p:nvSpPr>
        <p:spPr>
          <a:xfrm>
            <a:off x="6760002" y="3913356"/>
            <a:ext cx="7377376" cy="195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/>
              <a:t>・</a:t>
            </a:r>
            <a:r>
              <a:rPr kumimoji="1" lang="en-US" altLang="ja-JP" sz="2800" dirty="0"/>
              <a:t>S3</a:t>
            </a:r>
            <a:r>
              <a:rPr kumimoji="1" lang="ja-JP" altLang="en-US" sz="2800"/>
              <a:t>のバケットの作成</a:t>
            </a:r>
            <a:endParaRPr kumimoji="1" lang="en-US" altLang="ja-JP" sz="2800" dirty="0"/>
          </a:p>
          <a:p>
            <a:pPr>
              <a:lnSpc>
                <a:spcPct val="150000"/>
              </a:lnSpc>
            </a:pPr>
            <a:r>
              <a:rPr kumimoji="1" lang="ja-JP" altLang="en-US" sz="2800"/>
              <a:t>・</a:t>
            </a:r>
            <a:r>
              <a:rPr kumimoji="1" lang="en-US" altLang="ja-JP" sz="2800" dirty="0"/>
              <a:t>2024</a:t>
            </a:r>
            <a:r>
              <a:rPr kumimoji="1" lang="ja-JP" altLang="en-US" sz="2800"/>
              <a:t>年度</a:t>
            </a:r>
            <a:r>
              <a:rPr kumimoji="1" lang="en-US" altLang="ja-JP" sz="2800" dirty="0"/>
              <a:t> </a:t>
            </a:r>
            <a:r>
              <a:rPr kumimoji="1" lang="ja-JP" altLang="en-US" sz="2800"/>
              <a:t>臨地実務実習</a:t>
            </a:r>
            <a:endParaRPr kumimoji="1" lang="en-US" altLang="ja-JP" sz="2800" dirty="0"/>
          </a:p>
          <a:p>
            <a:pPr>
              <a:lnSpc>
                <a:spcPct val="150000"/>
              </a:lnSpc>
            </a:pPr>
            <a:r>
              <a:rPr lang="ja-JP" altLang="en-US" sz="2800"/>
              <a:t>・</a:t>
            </a:r>
            <a:r>
              <a:rPr lang="en-US" altLang="ja-JP" sz="2800" dirty="0"/>
              <a:t>35</a:t>
            </a:r>
            <a:r>
              <a:rPr lang="ja-JP" altLang="en-US" sz="2800"/>
              <a:t>個の</a:t>
            </a:r>
            <a:r>
              <a:rPr lang="en-US" altLang="ja-JP" sz="2800" dirty="0"/>
              <a:t>PDF</a:t>
            </a:r>
            <a:r>
              <a:rPr lang="ja-JP" altLang="en-US" sz="2800"/>
              <a:t>ファイル</a:t>
            </a:r>
            <a:endParaRPr kumimoji="1" lang="en-US" altLang="ja-JP" sz="2800" dirty="0"/>
          </a:p>
        </p:txBody>
      </p:sp>
      <p:pic>
        <p:nvPicPr>
          <p:cNvPr id="1026" name="Picture 2" descr="Amazon S3の公開設定を色々とためしてみた #AWS - Qiita">
            <a:extLst>
              <a:ext uri="{FF2B5EF4-FFF2-40B4-BE49-F238E27FC236}">
                <a16:creationId xmlns:a16="http://schemas.microsoft.com/office/drawing/2014/main" id="{D5ED4564-C9D6-7B1A-36F9-AFB111992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711" y="2675696"/>
            <a:ext cx="907716" cy="90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図 155">
            <a:extLst>
              <a:ext uri="{FF2B5EF4-FFF2-40B4-BE49-F238E27FC236}">
                <a16:creationId xmlns:a16="http://schemas.microsoft.com/office/drawing/2014/main" id="{4E2B5205-7785-D2A7-5521-8F43CDB8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779820" y="4560188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pic>
        <p:nvPicPr>
          <p:cNvPr id="4" name="図 3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10F73375-F9F0-B33E-DE55-D092117B3D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854" r="32860" b="23902"/>
          <a:stretch>
            <a:fillRect/>
          </a:stretch>
        </p:blipFill>
        <p:spPr>
          <a:xfrm>
            <a:off x="422420" y="2373027"/>
            <a:ext cx="6140596" cy="351915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BC89E0C-0AE6-E3A8-A1E5-28E4C245C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5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50131-8C9E-8461-7E4B-E5563F211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257D9A-A195-3A18-62EC-852B0C16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7" y="870926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研究のこれまで</a:t>
            </a:r>
            <a:r>
              <a:rPr kumimoji="1" lang="en-US" altLang="ja-JP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part 3</a:t>
            </a:r>
            <a:endParaRPr kumimoji="1" lang="ja-JP" altLang="en-US" sz="48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49CF6DA-A178-F45B-0472-B82776514E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C52521CC-534A-23AC-7BFA-9ACFAA58254D}"/>
              </a:ext>
            </a:extLst>
          </p:cNvPr>
          <p:cNvSpPr txBox="1"/>
          <p:nvPr/>
        </p:nvSpPr>
        <p:spPr>
          <a:xfrm>
            <a:off x="7754572" y="2120760"/>
            <a:ext cx="4344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Amazon</a:t>
            </a:r>
          </a:p>
          <a:p>
            <a:pPr algn="ctr"/>
            <a:r>
              <a:rPr lang="en-US" altLang="ja-JP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Bedrock  a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三角形 158">
            <a:extLst>
              <a:ext uri="{FF2B5EF4-FFF2-40B4-BE49-F238E27FC236}">
                <a16:creationId xmlns:a16="http://schemas.microsoft.com/office/drawing/2014/main" id="{85AB9AD2-F4C6-86D1-C66F-A42A47E52B62}"/>
              </a:ext>
            </a:extLst>
          </p:cNvPr>
          <p:cNvSpPr/>
          <p:nvPr/>
        </p:nvSpPr>
        <p:spPr>
          <a:xfrm rot="5400000">
            <a:off x="2202211" y="889002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FB1F057B-B23A-2CE9-6ABF-0F23FF97ACF5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53D0020C-A686-3D68-1A28-53E67EF2353D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22471AF9-22E5-E77F-512C-022802AFCFEE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D76F6B-9EAE-8958-CF6A-9AAC5F839779}"/>
              </a:ext>
            </a:extLst>
          </p:cNvPr>
          <p:cNvSpPr txBox="1"/>
          <p:nvPr/>
        </p:nvSpPr>
        <p:spPr>
          <a:xfrm>
            <a:off x="8147598" y="3942481"/>
            <a:ext cx="7377376" cy="195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/>
              <a:t>・</a:t>
            </a:r>
            <a:r>
              <a:rPr lang="ja-JP" altLang="en-US" sz="2800"/>
              <a:t>ナレッジベース作成</a:t>
            </a:r>
            <a:endParaRPr kumimoji="1" lang="en-US" altLang="ja-JP" sz="2800" dirty="0"/>
          </a:p>
          <a:p>
            <a:pPr>
              <a:lnSpc>
                <a:spcPct val="150000"/>
              </a:lnSpc>
            </a:pPr>
            <a:r>
              <a:rPr kumimoji="1" lang="ja-JP" altLang="en-US" sz="2800"/>
              <a:t>・</a:t>
            </a:r>
            <a:r>
              <a:rPr lang="en-US" altLang="ja-JP" sz="2800" dirty="0"/>
              <a:t>AI</a:t>
            </a:r>
            <a:r>
              <a:rPr lang="ja-JP" altLang="en-US" sz="2800"/>
              <a:t>モデルの選定</a:t>
            </a:r>
            <a:endParaRPr kumimoji="1" lang="en-US" altLang="ja-JP" sz="2800" dirty="0"/>
          </a:p>
          <a:p>
            <a:pPr>
              <a:lnSpc>
                <a:spcPct val="150000"/>
              </a:lnSpc>
            </a:pPr>
            <a:r>
              <a:rPr lang="ja-JP" altLang="en-US" sz="2800"/>
              <a:t>・</a:t>
            </a:r>
            <a:r>
              <a:rPr lang="en-US" altLang="ja-JP" sz="2800" dirty="0"/>
              <a:t>S3</a:t>
            </a:r>
            <a:r>
              <a:rPr lang="ja-JP" altLang="en-US" sz="2800"/>
              <a:t>とのデータ同期</a:t>
            </a:r>
            <a:endParaRPr kumimoji="1" lang="en-US" altLang="ja-JP" sz="2800" dirty="0"/>
          </a:p>
        </p:txBody>
      </p:sp>
      <p:pic>
        <p:nvPicPr>
          <p:cNvPr id="156" name="図 155">
            <a:extLst>
              <a:ext uri="{FF2B5EF4-FFF2-40B4-BE49-F238E27FC236}">
                <a16:creationId xmlns:a16="http://schemas.microsoft.com/office/drawing/2014/main" id="{9B8C7E3D-369C-25A2-757F-532BC35EB4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779820" y="4560188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pic>
        <p:nvPicPr>
          <p:cNvPr id="3" name="図 2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15408ABB-A37B-7D99-FB1C-43D21F399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14" y="2049335"/>
            <a:ext cx="7554251" cy="411231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2050" name="Picture 2" descr="Amazon Bedrock Connector - Overview (O11) | OutSystems">
            <a:extLst>
              <a:ext uri="{FF2B5EF4-FFF2-40B4-BE49-F238E27FC236}">
                <a16:creationId xmlns:a16="http://schemas.microsoft.com/office/drawing/2014/main" id="{132FE816-1ABB-BE93-9869-2D12EC0F3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122" y="2897519"/>
            <a:ext cx="807164" cy="80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9293250-91E3-545B-E427-CB25D9AAD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8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641C-FA71-164A-B2A8-ED2445E9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195F9C2B-BE6D-8B94-2DF8-636D2037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83E14AF-9B62-A821-8C9B-6FB58466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67" y="384532"/>
            <a:ext cx="8227860" cy="997773"/>
          </a:xfrm>
        </p:spPr>
        <p:txBody>
          <a:bodyPr>
            <a:normAutofit fontScale="90000"/>
          </a:bodyPr>
          <a:lstStyle/>
          <a:p>
            <a:r>
              <a:rPr lang="en" altLang="ja-JP" sz="4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Amazon Bedrock </a:t>
            </a:r>
            <a:r>
              <a:rPr lang="ja-JP" altLang="en-US" sz="48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について</a:t>
            </a:r>
            <a:br>
              <a:rPr lang="en" altLang="ja-JP" sz="4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kumimoji="1" lang="ja-JP" altLang="en-US" sz="48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BBF683D-A6EB-94C9-A75E-3F4C924959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7D99ABC4-4110-6995-9518-F01C2B6C60D6}"/>
              </a:ext>
            </a:extLst>
          </p:cNvPr>
          <p:cNvSpPr/>
          <p:nvPr/>
        </p:nvSpPr>
        <p:spPr>
          <a:xfrm rot="5400000">
            <a:off x="962078" y="441143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AAD257A9-0687-53EC-CCD3-36F7D81190B9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A96CC240-A4D6-38C0-A074-E4D8002C8C79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4459A1-A035-C212-4FE7-0569317C07CA}"/>
              </a:ext>
            </a:extLst>
          </p:cNvPr>
          <p:cNvSpPr txBox="1"/>
          <p:nvPr/>
        </p:nvSpPr>
        <p:spPr>
          <a:xfrm>
            <a:off x="2288335" y="1426448"/>
            <a:ext cx="4189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Amazon Bedrock </a:t>
            </a:r>
            <a:endParaRPr kumimoji="1" lang="ja-JP" altLang="en-US" sz="3200" b="1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9F7863-C511-5658-CFBC-6E0D7AA57B29}"/>
              </a:ext>
            </a:extLst>
          </p:cNvPr>
          <p:cNvSpPr txBox="1"/>
          <p:nvPr/>
        </p:nvSpPr>
        <p:spPr>
          <a:xfrm>
            <a:off x="2183403" y="1999674"/>
            <a:ext cx="8689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・チャンク割</a:t>
            </a:r>
            <a:endParaRPr kumimoji="1" lang="en-US" altLang="ja-JP" sz="2400" dirty="0"/>
          </a:p>
          <a:p>
            <a:r>
              <a:rPr lang="ja-JP" altLang="en-US" sz="2400"/>
              <a:t>・チャット入出力の管理</a:t>
            </a:r>
            <a:endParaRPr lang="en-US" altLang="ja-JP" sz="2400" dirty="0"/>
          </a:p>
          <a:p>
            <a:r>
              <a:rPr lang="ja-JP" altLang="en-US" sz="2400"/>
              <a:t>・</a:t>
            </a:r>
            <a:r>
              <a:rPr lang="en-US" altLang="ja-JP" sz="2400" dirty="0"/>
              <a:t>AI</a:t>
            </a:r>
            <a:r>
              <a:rPr lang="ja-JP" altLang="en-US" sz="2400"/>
              <a:t>モデルの切り替え</a:t>
            </a:r>
            <a:endParaRPr lang="en-US" altLang="ja-JP" sz="2400" dirty="0"/>
          </a:p>
          <a:p>
            <a:r>
              <a:rPr lang="ja-JP" altLang="en-US" sz="2400"/>
              <a:t>・</a:t>
            </a:r>
            <a:r>
              <a:rPr lang="en-US" altLang="ja-JP" sz="2400" dirty="0"/>
              <a:t>1~100</a:t>
            </a:r>
            <a:r>
              <a:rPr lang="ja-JP" altLang="en-US" sz="2400"/>
              <a:t>でチャンク割りを設定可能（今回は</a:t>
            </a:r>
            <a:r>
              <a:rPr lang="en-US" altLang="ja-JP" sz="2400" dirty="0"/>
              <a:t>30</a:t>
            </a:r>
            <a:r>
              <a:rPr lang="ja-JP" altLang="en-US" sz="2400"/>
              <a:t>）</a:t>
            </a:r>
            <a:endParaRPr lang="en-US" altLang="ja-JP" sz="2400" dirty="0"/>
          </a:p>
        </p:txBody>
      </p:sp>
      <p:pic>
        <p:nvPicPr>
          <p:cNvPr id="3074" name="Picture 2" descr="AWS Blogを自動要約！ Amazon Bedrockで作る高度な要約アプリのヒント - ヤサイブログ">
            <a:extLst>
              <a:ext uri="{FF2B5EF4-FFF2-40B4-BE49-F238E27FC236}">
                <a16:creationId xmlns:a16="http://schemas.microsoft.com/office/drawing/2014/main" id="{45C7061B-BC4C-DEDF-B8D5-B580711D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736" y="143031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AFAD5058-54B0-CAB7-2B1B-539050580DB5}"/>
              </a:ext>
            </a:extLst>
          </p:cNvPr>
          <p:cNvSpPr/>
          <p:nvPr/>
        </p:nvSpPr>
        <p:spPr>
          <a:xfrm>
            <a:off x="9026000" y="1582681"/>
            <a:ext cx="2007222" cy="519072"/>
          </a:xfrm>
          <a:prstGeom prst="wedgeRoundRectCallout">
            <a:avLst>
              <a:gd name="adj1" fmla="val -64127"/>
              <a:gd name="adj2" fmla="val 4260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C89B900-AD1B-7C99-5849-70C3FDD07576}"/>
              </a:ext>
            </a:extLst>
          </p:cNvPr>
          <p:cNvSpPr txBox="1"/>
          <p:nvPr/>
        </p:nvSpPr>
        <p:spPr>
          <a:xfrm>
            <a:off x="9026000" y="1657551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僕が</a:t>
            </a:r>
            <a:r>
              <a:rPr kumimoji="1" lang="ja-JP" altLang="en-US">
                <a:solidFill>
                  <a:srgbClr val="FF0000"/>
                </a:solidFill>
              </a:rPr>
              <a:t>主役</a:t>
            </a:r>
            <a:r>
              <a:rPr kumimoji="1" lang="ja-JP" altLang="en-US"/>
              <a:t>だよ！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206069A-CF90-021C-CC79-678E4391C661}"/>
              </a:ext>
            </a:extLst>
          </p:cNvPr>
          <p:cNvSpPr txBox="1"/>
          <p:nvPr/>
        </p:nvSpPr>
        <p:spPr>
          <a:xfrm>
            <a:off x="2288335" y="3712869"/>
            <a:ext cx="4189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/>
              <a:t>埋め込みモデル</a:t>
            </a:r>
            <a:r>
              <a:rPr lang="en-US" altLang="ja-JP" sz="3200" b="1" dirty="0"/>
              <a:t> </a:t>
            </a:r>
            <a:endParaRPr kumimoji="1" lang="ja-JP" altLang="en-US" sz="3200" b="1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25AF41-1E7C-D4F5-C71E-536FA11046F2}"/>
              </a:ext>
            </a:extLst>
          </p:cNvPr>
          <p:cNvSpPr txBox="1"/>
          <p:nvPr/>
        </p:nvSpPr>
        <p:spPr>
          <a:xfrm>
            <a:off x="2183403" y="4294269"/>
            <a:ext cx="6737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・ユーザの質問からベクトル化</a:t>
            </a:r>
            <a:endParaRPr kumimoji="1" lang="en-US" altLang="ja-JP" sz="2400" dirty="0"/>
          </a:p>
          <a:p>
            <a:r>
              <a:rPr lang="ja-JP" altLang="en-US" sz="2400"/>
              <a:t>・数値ベクトルを</a:t>
            </a:r>
            <a:r>
              <a:rPr lang="en" altLang="ja-JP" sz="2400" dirty="0"/>
              <a:t>Aurora and RDS</a:t>
            </a:r>
            <a:r>
              <a:rPr lang="ja-JP" altLang="en-US" sz="2400"/>
              <a:t>へ</a:t>
            </a:r>
            <a:endParaRPr lang="en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CC891F-086A-7CA8-00BC-2A41A104BA68}"/>
              </a:ext>
            </a:extLst>
          </p:cNvPr>
          <p:cNvSpPr txBox="1"/>
          <p:nvPr/>
        </p:nvSpPr>
        <p:spPr>
          <a:xfrm>
            <a:off x="2288335" y="5287355"/>
            <a:ext cx="4189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/>
              <a:t>テキストモデル</a:t>
            </a:r>
            <a:r>
              <a:rPr lang="en-US" altLang="ja-JP" sz="3200" b="1" dirty="0"/>
              <a:t> </a:t>
            </a:r>
            <a:endParaRPr kumimoji="1" lang="ja-JP" altLang="en-US" sz="3200" b="1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EBDD433-892E-72D7-18F9-1F9F15572306}"/>
              </a:ext>
            </a:extLst>
          </p:cNvPr>
          <p:cNvSpPr txBox="1"/>
          <p:nvPr/>
        </p:nvSpPr>
        <p:spPr>
          <a:xfrm>
            <a:off x="2183403" y="5872130"/>
            <a:ext cx="673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・適当なチャンクを元に自然な文章を作成</a:t>
            </a:r>
            <a:endParaRPr lang="en" altLang="ja-JP" sz="2400" dirty="0"/>
          </a:p>
        </p:txBody>
      </p:sp>
      <p:pic>
        <p:nvPicPr>
          <p:cNvPr id="20" name="グラフィックス 19" descr="歯車付きの頭 単色塗りつぶし">
            <a:extLst>
              <a:ext uri="{FF2B5EF4-FFF2-40B4-BE49-F238E27FC236}">
                <a16:creationId xmlns:a16="http://schemas.microsoft.com/office/drawing/2014/main" id="{FF664A75-F0EF-5322-7119-436D6495D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8735" y="3609299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10CF0A4-380C-3AE9-7B27-53B5462D4880}"/>
              </a:ext>
            </a:extLst>
          </p:cNvPr>
          <p:cNvSpPr txBox="1"/>
          <p:nvPr/>
        </p:nvSpPr>
        <p:spPr>
          <a:xfrm>
            <a:off x="7504553" y="4480632"/>
            <a:ext cx="336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Cohere</a:t>
            </a:r>
          </a:p>
          <a:p>
            <a:pPr algn="ctr"/>
            <a:r>
              <a:rPr lang="en" altLang="ja-JP" sz="1600" b="1" dirty="0"/>
              <a:t>Embed Multilingual</a:t>
            </a:r>
          </a:p>
        </p:txBody>
      </p:sp>
      <p:pic>
        <p:nvPicPr>
          <p:cNvPr id="22" name="グラフィックス 21" descr="歯車付きの頭 単色塗りつぶし">
            <a:extLst>
              <a:ext uri="{FF2B5EF4-FFF2-40B4-BE49-F238E27FC236}">
                <a16:creationId xmlns:a16="http://schemas.microsoft.com/office/drawing/2014/main" id="{2D556697-22BE-335E-0264-4BE8055E7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8735" y="5191786"/>
            <a:ext cx="914400" cy="91440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515D7DD-4010-262A-9301-E452A59C6D43}"/>
              </a:ext>
            </a:extLst>
          </p:cNvPr>
          <p:cNvSpPr txBox="1"/>
          <p:nvPr/>
        </p:nvSpPr>
        <p:spPr>
          <a:xfrm>
            <a:off x="7504553" y="6031245"/>
            <a:ext cx="336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ja-JP" sz="1600" b="1" dirty="0"/>
              <a:t>Anthropic</a:t>
            </a:r>
          </a:p>
          <a:p>
            <a:pPr algn="ctr"/>
            <a:r>
              <a:rPr lang="en" altLang="ja-JP" sz="1600" b="1" dirty="0"/>
              <a:t>Claude 3.7 Sonnet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EF7AFCA-F362-BBB1-F2D0-559678B53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3257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4820</TotalTime>
  <Words>848</Words>
  <Application>Microsoft Macintosh PowerPoint</Application>
  <PresentationFormat>ワイド画面</PresentationFormat>
  <Paragraphs>181</Paragraphs>
  <Slides>20</Slides>
  <Notes>18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4" baseType="lpstr">
      <vt:lpstr>游ゴシック</vt:lpstr>
      <vt:lpstr>Arial</vt:lpstr>
      <vt:lpstr>Neue Haas Grotesk Text Pro</vt:lpstr>
      <vt:lpstr>VanillaVTI</vt:lpstr>
      <vt:lpstr>ICT活用総合実習 中間発表</vt:lpstr>
      <vt:lpstr>もくじ</vt:lpstr>
      <vt:lpstr>研究テーマ</vt:lpstr>
      <vt:lpstr>目的・背景</vt:lpstr>
      <vt:lpstr>目的・背景</vt:lpstr>
      <vt:lpstr>研究のこれまで part 1</vt:lpstr>
      <vt:lpstr>研究のこれまで part 2</vt:lpstr>
      <vt:lpstr>研究のこれまで part 3</vt:lpstr>
      <vt:lpstr>Amazon Bedrock について </vt:lpstr>
      <vt:lpstr>研究のこれまで Last</vt:lpstr>
      <vt:lpstr>動作テスト part 1</vt:lpstr>
      <vt:lpstr>動作テスト part 2</vt:lpstr>
      <vt:lpstr>動作テスト part 3</vt:lpstr>
      <vt:lpstr>今後の予定</vt:lpstr>
      <vt:lpstr>今後の予定</vt:lpstr>
      <vt:lpstr>学会参加について</vt:lpstr>
      <vt:lpstr>参考文献一覧</vt:lpstr>
      <vt:lpstr>ご清聴ありがとう ございました</vt:lpstr>
      <vt:lpstr>あ</vt:lpstr>
      <vt:lpstr>目的・背景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空仁 野村</dc:creator>
  <cp:lastModifiedBy>空仁 野村</cp:lastModifiedBy>
  <cp:revision>17</cp:revision>
  <dcterms:created xsi:type="dcterms:W3CDTF">2025-09-30T05:42:58Z</dcterms:created>
  <dcterms:modified xsi:type="dcterms:W3CDTF">2025-10-30T04:28:43Z</dcterms:modified>
</cp:coreProperties>
</file>